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3" r:id="rId1"/>
  </p:sldMasterIdLst>
  <p:notesMasterIdLst>
    <p:notesMasterId r:id="rId38"/>
  </p:notesMasterIdLst>
  <p:sldIdLst>
    <p:sldId id="260" r:id="rId2"/>
    <p:sldId id="261" r:id="rId3"/>
    <p:sldId id="263" r:id="rId4"/>
    <p:sldId id="266" r:id="rId5"/>
    <p:sldId id="269" r:id="rId6"/>
    <p:sldId id="270" r:id="rId7"/>
    <p:sldId id="271" r:id="rId8"/>
    <p:sldId id="274" r:id="rId9"/>
    <p:sldId id="275" r:id="rId10"/>
    <p:sldId id="278" r:id="rId11"/>
    <p:sldId id="283" r:id="rId12"/>
    <p:sldId id="276" r:id="rId13"/>
    <p:sldId id="279" r:id="rId14"/>
    <p:sldId id="289" r:id="rId15"/>
    <p:sldId id="284" r:id="rId16"/>
    <p:sldId id="285" r:id="rId17"/>
    <p:sldId id="286" r:id="rId18"/>
    <p:sldId id="287" r:id="rId19"/>
    <p:sldId id="288" r:id="rId20"/>
    <p:sldId id="290" r:id="rId21"/>
    <p:sldId id="291" r:id="rId22"/>
    <p:sldId id="280" r:id="rId23"/>
    <p:sldId id="282" r:id="rId24"/>
    <p:sldId id="292" r:id="rId25"/>
    <p:sldId id="281" r:id="rId26"/>
    <p:sldId id="294" r:id="rId27"/>
    <p:sldId id="295" r:id="rId28"/>
    <p:sldId id="293" r:id="rId29"/>
    <p:sldId id="296" r:id="rId30"/>
    <p:sldId id="297" r:id="rId31"/>
    <p:sldId id="298" r:id="rId32"/>
    <p:sldId id="272" r:id="rId33"/>
    <p:sldId id="273" r:id="rId34"/>
    <p:sldId id="268" r:id="rId35"/>
    <p:sldId id="264" r:id="rId36"/>
    <p:sldId id="265"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8F15E7B-1103-4A42-B6FF-4A0720AC196A}">
          <p14:sldIdLst>
            <p14:sldId id="260"/>
            <p14:sldId id="261"/>
            <p14:sldId id="263"/>
          </p14:sldIdLst>
        </p14:section>
        <p14:section name="Strengths" id="{0D775BF2-3A3D-4191-9047-CF905EBA5682}">
          <p14:sldIdLst>
            <p14:sldId id="266"/>
            <p14:sldId id="269"/>
            <p14:sldId id="270"/>
            <p14:sldId id="271"/>
            <p14:sldId id="274"/>
            <p14:sldId id="275"/>
            <p14:sldId id="278"/>
            <p14:sldId id="283"/>
            <p14:sldId id="276"/>
            <p14:sldId id="279"/>
            <p14:sldId id="289"/>
            <p14:sldId id="284"/>
            <p14:sldId id="285"/>
            <p14:sldId id="286"/>
            <p14:sldId id="287"/>
            <p14:sldId id="288"/>
            <p14:sldId id="290"/>
            <p14:sldId id="291"/>
            <p14:sldId id="280"/>
            <p14:sldId id="282"/>
            <p14:sldId id="292"/>
            <p14:sldId id="281"/>
            <p14:sldId id="294"/>
            <p14:sldId id="295"/>
            <p14:sldId id="293"/>
            <p14:sldId id="296"/>
            <p14:sldId id="297"/>
            <p14:sldId id="298"/>
            <p14:sldId id="272"/>
          </p14:sldIdLst>
        </p14:section>
        <p14:section name="Conclusion" id="{874CC881-84B1-4D8C-8131-1A2EAD3430CD}">
          <p14:sldIdLst>
            <p14:sldId id="273"/>
            <p14:sldId id="268"/>
            <p14:sldId id="264"/>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8046" autoAdjust="0"/>
  </p:normalViewPr>
  <p:slideViewPr>
    <p:cSldViewPr snapToGrid="0">
      <p:cViewPr varScale="1">
        <p:scale>
          <a:sx n="68" d="100"/>
          <a:sy n="68" d="100"/>
        </p:scale>
        <p:origin x="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C4040E-1933-433A-BA29-174954F0F9C3}" type="datetimeFigureOut">
              <a:rPr lang="en-US" smtClean="0"/>
              <a:t>8/25/2016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ED9B40-6825-4D1F-B79D-30D0483CA73C}" type="slidenum">
              <a:rPr lang="en-US" smtClean="0"/>
              <a:t>‹#›</a:t>
            </a:fld>
            <a:endParaRPr lang="en-US"/>
          </a:p>
        </p:txBody>
      </p:sp>
    </p:spTree>
    <p:extLst>
      <p:ext uri="{BB962C8B-B14F-4D97-AF65-F5344CB8AC3E}">
        <p14:creationId xmlns:p14="http://schemas.microsoft.com/office/powerpoint/2010/main" val="422961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h7rzX8NrOAhUY4GMKHblzAlUQjB0IBg&amp;url=http://www.twcenter.net/forums/showthread.php?585436-Preview-The-Magyars&amp;bvm=bv.130731782,d.cGc&amp;psig=AFQjCNFDsvk2tkqZS2BENhbvnx0Xq6Aq5w&amp;ust=1472156549284267"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b2NPi9NrOAhVE02MKHffbCesQjB0IBg&amp;url=http://www.americancivilwar.com/tcwn/civil_war/Navy_Ships/Ironclad_Monitor_Virginia_Battle.html&amp;psig=AFQjCNFgOXRRHmYuGFdg7nQcS9rfE9JCzQ&amp;ust=1472157582729650"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amp;url=http://www.americancivilwar.com/tcwn/civil_war/Navy_Ships/CSS_Virginia_USS_Cumberland_Congress.html&amp;bvm=bv.130731782,d.cGc&amp;psig=AFQjCNH-GDCJ15Hie-0MoVHDeuWlvxrJiQ&amp;ust=1472157967032877"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4mseu-NrOAhUCLmMKHQmPAksQjB0IBg&amp;url=https://en.wikipedia.org/wiki/Wayne_Gretzky&amp;bvm=bv.130731782,d.cGc&amp;psig=AFQjCNFHclt-3k2bnj_TK5EsxJ9HkiHuNw&amp;ust=1472158602951460"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google.com/url?sa=i&amp;rct=j&amp;q=&amp;esrc=s&amp;source=images&amp;cd=&amp;cad=rja&amp;uact=8&amp;ved=0ahUKEwidmaSy-9rOAhUN1mMKHfr7CQwQjB0IBg&amp;url=http://www.jugantor.com/ten-horizon/2014/09/13/146755&amp;bvm=bv.130731782,d.cGc&amp;psig=AFQjCNFP6WS_PwrwCLAmnJhhnFlEv3CpaA&amp;ust=147215888379171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jM17-O_trOAhVU3GMKHSfeAmgQjB0IBg&amp;url=https://www.imls.gov/news-events/upnext-blog?page%3D7&amp;bvm=bv.130731782,d.cGc&amp;psig=AFQjCNGbY6h6HxshYIXn2ezaa0Nc-a3P1w&amp;ust=1472160085166922"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j7y_qQh93OAhVYzWMKHfFMAfsQjB0IBg&amp;url=http%3A%2F%2Fstrictly-business.com%2Fnews%2Fbusiness%2Fgallup-to-open-edgewood-interviewing-center-in-lincoln%2F&amp;bvm=bv.130731782,d.cGc&amp;psig=AFQjCNFbI_S-r077_-AIh-tRmd85HrDrMg&amp;ust=1472231278225878"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VB7ZpUUqd7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a:t>
            </a:r>
          </a:p>
          <a:p>
            <a:pPr marL="228600" indent="-228600">
              <a:buAutoNum type="arabicPeriod"/>
            </a:pPr>
            <a:r>
              <a:rPr lang="en-US" baseline="0" dirty="0"/>
              <a:t>Read through the whole lesson (including all the notes) before the day of class</a:t>
            </a:r>
          </a:p>
          <a:p>
            <a:pPr marL="228600" indent="-228600">
              <a:buAutoNum type="arabicPeriod"/>
            </a:pPr>
            <a:r>
              <a:rPr lang="en-US" baseline="0" dirty="0"/>
              <a:t>Make note of and gather any supplies you need to bring</a:t>
            </a:r>
          </a:p>
          <a:p>
            <a:pPr marL="228600" indent="-228600">
              <a:buAutoNum type="arabicPeriod"/>
            </a:pPr>
            <a:r>
              <a:rPr lang="en-US" baseline="0" dirty="0"/>
              <a:t>Prepare examples, stories</a:t>
            </a:r>
          </a:p>
          <a:p>
            <a:pPr marL="228600" indent="-228600">
              <a:buAutoNum type="arabicPeriod"/>
            </a:pPr>
            <a:r>
              <a:rPr lang="en-US" baseline="0" dirty="0"/>
              <a:t>Think through how much time you want to spend on individual activities; make notes</a:t>
            </a:r>
          </a:p>
          <a:p>
            <a:pPr marL="228600" indent="-228600">
              <a:buAutoNum type="arabicPeriod"/>
            </a:pPr>
            <a:r>
              <a:rPr lang="en-US" baseline="0" dirty="0"/>
              <a:t>Be sure to allow time to announce the assignment at the end</a:t>
            </a:r>
          </a:p>
          <a:p>
            <a:pPr marL="0" indent="0">
              <a:buNone/>
            </a:pPr>
            <a:endParaRPr lang="en-US" baseline="0" dirty="0"/>
          </a:p>
          <a:p>
            <a:pPr marL="0" indent="0">
              <a:buNone/>
            </a:pPr>
            <a:r>
              <a:rPr lang="en-US" baseline="0" dirty="0"/>
              <a:t>Overview:</a:t>
            </a:r>
          </a:p>
          <a:p>
            <a:pPr marL="0" indent="0">
              <a:buNone/>
            </a:pPr>
            <a:r>
              <a:rPr lang="en-US" baseline="0" dirty="0"/>
              <a:t>Intro (slides 1-3): 3-5 minutes</a:t>
            </a:r>
          </a:p>
          <a:p>
            <a:r>
              <a:rPr lang="en-US" baseline="0" dirty="0"/>
              <a:t>Strengths (slides 4-32): 35-45 minutes</a:t>
            </a:r>
            <a:endParaRPr lang="en-US" dirty="0"/>
          </a:p>
          <a:p>
            <a:pPr marL="0" indent="0">
              <a:buNone/>
            </a:pPr>
            <a:r>
              <a:rPr lang="en-US" baseline="0" dirty="0"/>
              <a:t>Conclusion (33-36): 2-3 minutes</a:t>
            </a:r>
          </a:p>
          <a:p>
            <a:pPr marL="0" indent="0">
              <a:buNone/>
            </a:pPr>
            <a:r>
              <a:rPr lang="en-US" baseline="0" dirty="0"/>
              <a:t>Total: 40-53 minutes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2E9EBC7-72EA-4374-9157-45C9B31727DB}" type="slidenum">
              <a:rPr lang="en-US" smtClean="0"/>
              <a:t>1</a:t>
            </a:fld>
            <a:endParaRPr lang="en-US"/>
          </a:p>
        </p:txBody>
      </p:sp>
    </p:spTree>
    <p:extLst>
      <p:ext uri="{BB962C8B-B14F-4D97-AF65-F5344CB8AC3E}">
        <p14:creationId xmlns:p14="http://schemas.microsoft.com/office/powerpoint/2010/main" val="1302659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Images from</a:t>
            </a:r>
            <a:r>
              <a:rPr lang="en-US" baseline="0" dirty="0"/>
              <a:t> Wikipedia.org, </a:t>
            </a:r>
            <a:r>
              <a:rPr lang="en-US" sz="1200" b="0" i="0" u="sng" kern="1200" dirty="0">
                <a:solidFill>
                  <a:schemeClr val="tx1"/>
                </a:solidFill>
                <a:effectLst/>
                <a:latin typeface="+mn-lt"/>
                <a:ea typeface="+mn-ea"/>
                <a:cs typeface="+mn-cs"/>
                <a:hlinkClick r:id="rId3"/>
              </a:rPr>
              <a:t>www.twcenter.net</a:t>
            </a:r>
            <a:r>
              <a:rPr lang="en-US" sz="1200" b="0" i="0" u="sng"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D0ED9B40-6825-4D1F-B79D-30D0483CA73C}" type="slidenum">
              <a:rPr lang="en-US" smtClean="0"/>
              <a:t>16</a:t>
            </a:fld>
            <a:endParaRPr lang="en-US"/>
          </a:p>
        </p:txBody>
      </p:sp>
    </p:spTree>
    <p:extLst>
      <p:ext uri="{BB962C8B-B14F-4D97-AF65-F5344CB8AC3E}">
        <p14:creationId xmlns:p14="http://schemas.microsoft.com/office/powerpoint/2010/main" val="31398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none" strike="noStrike" kern="1200" dirty="0">
                <a:solidFill>
                  <a:schemeClr val="tx1"/>
                </a:solidFill>
                <a:effectLst/>
                <a:latin typeface="+mn-lt"/>
                <a:ea typeface="+mn-ea"/>
                <a:cs typeface="+mn-cs"/>
                <a:hlinkClick r:id="rId3"/>
              </a:rPr>
              <a:t>www.americancivilwar.com</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D0ED9B40-6825-4D1F-B79D-30D0483CA73C}" type="slidenum">
              <a:rPr lang="en-US" smtClean="0"/>
              <a:t>17</a:t>
            </a:fld>
            <a:endParaRPr lang="en-US"/>
          </a:p>
        </p:txBody>
      </p:sp>
    </p:spTree>
    <p:extLst>
      <p:ext uri="{BB962C8B-B14F-4D97-AF65-F5344CB8AC3E}">
        <p14:creationId xmlns:p14="http://schemas.microsoft.com/office/powerpoint/2010/main" val="1351885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https://en.wikipedia.org/wiki/Ironclad_warship</a:t>
            </a:r>
          </a:p>
          <a:p>
            <a:r>
              <a:rPr lang="en-US" dirty="0"/>
              <a:t>Image from </a:t>
            </a:r>
            <a:r>
              <a:rPr lang="en-US" sz="1200" b="0" i="0" u="none" strike="noStrike" kern="1200" dirty="0">
                <a:solidFill>
                  <a:schemeClr val="tx1"/>
                </a:solidFill>
                <a:effectLst/>
                <a:latin typeface="+mn-lt"/>
                <a:ea typeface="+mn-ea"/>
                <a:cs typeface="+mn-cs"/>
                <a:hlinkClick r:id="rId3"/>
              </a:rPr>
              <a:t>www.americancivilwar.com</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D0ED9B40-6825-4D1F-B79D-30D0483CA73C}" type="slidenum">
              <a:rPr lang="en-US" smtClean="0"/>
              <a:t>18</a:t>
            </a:fld>
            <a:endParaRPr lang="en-US"/>
          </a:p>
        </p:txBody>
      </p:sp>
    </p:spTree>
    <p:extLst>
      <p:ext uri="{BB962C8B-B14F-4D97-AF65-F5344CB8AC3E}">
        <p14:creationId xmlns:p14="http://schemas.microsoft.com/office/powerpoint/2010/main" val="3394061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p>
        </p:txBody>
      </p:sp>
      <p:sp>
        <p:nvSpPr>
          <p:cNvPr id="4" name="Slide Number Placeholder 3"/>
          <p:cNvSpPr>
            <a:spLocks noGrp="1"/>
          </p:cNvSpPr>
          <p:nvPr>
            <p:ph type="sldNum" sz="quarter" idx="10"/>
          </p:nvPr>
        </p:nvSpPr>
        <p:spPr/>
        <p:txBody>
          <a:bodyPr/>
          <a:lstStyle/>
          <a:p>
            <a:fld id="{D0ED9B40-6825-4D1F-B79D-30D0483CA73C}" type="slidenum">
              <a:rPr lang="en-US" smtClean="0"/>
              <a:t>19</a:t>
            </a:fld>
            <a:endParaRPr lang="en-US"/>
          </a:p>
        </p:txBody>
      </p:sp>
    </p:spTree>
    <p:extLst>
      <p:ext uri="{BB962C8B-B14F-4D97-AF65-F5344CB8AC3E}">
        <p14:creationId xmlns:p14="http://schemas.microsoft.com/office/powerpoint/2010/main" val="3714339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Pictured:</a:t>
            </a:r>
            <a:r>
              <a:rPr lang="en-US" baseline="0" dirty="0"/>
              <a:t> </a:t>
            </a:r>
            <a:r>
              <a:rPr lang="en-US" dirty="0"/>
              <a:t>Wayne Gretzky,</a:t>
            </a:r>
            <a:r>
              <a:rPr lang="en-US" baseline="0" dirty="0"/>
              <a:t> Malala, Louis Armstrong, Angela Merkel </a:t>
            </a:r>
            <a:endParaRPr lang="en-US" dirty="0"/>
          </a:p>
          <a:p>
            <a:r>
              <a:rPr lang="en-US" dirty="0"/>
              <a:t>Images from </a:t>
            </a:r>
            <a:r>
              <a:rPr lang="en-US" sz="1200" b="0" i="0" u="none" strike="noStrike" kern="1200" dirty="0">
                <a:solidFill>
                  <a:schemeClr val="tx1"/>
                </a:solidFill>
                <a:effectLst/>
                <a:latin typeface="+mn-lt"/>
                <a:ea typeface="+mn-ea"/>
                <a:cs typeface="+mn-cs"/>
                <a:hlinkClick r:id="rId3"/>
              </a:rPr>
              <a:t>en.wikipedia.org</a:t>
            </a:r>
            <a:r>
              <a:rPr lang="en-US" sz="1200" b="0" i="0" u="none" strike="noStrike" kern="120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www.jugantor.com</a:t>
            </a:r>
            <a:endParaRPr lang="en-US" dirty="0"/>
          </a:p>
        </p:txBody>
      </p:sp>
      <p:sp>
        <p:nvSpPr>
          <p:cNvPr id="4" name="Slide Number Placeholder 3"/>
          <p:cNvSpPr>
            <a:spLocks noGrp="1"/>
          </p:cNvSpPr>
          <p:nvPr>
            <p:ph type="sldNum" sz="quarter" idx="10"/>
          </p:nvPr>
        </p:nvSpPr>
        <p:spPr/>
        <p:txBody>
          <a:bodyPr/>
          <a:lstStyle/>
          <a:p>
            <a:fld id="{D0ED9B40-6825-4D1F-B79D-30D0483CA73C}" type="slidenum">
              <a:rPr lang="en-US" smtClean="0"/>
              <a:t>20</a:t>
            </a:fld>
            <a:endParaRPr lang="en-US"/>
          </a:p>
        </p:txBody>
      </p:sp>
    </p:spTree>
    <p:extLst>
      <p:ext uri="{BB962C8B-B14F-4D97-AF65-F5344CB8AC3E}">
        <p14:creationId xmlns:p14="http://schemas.microsoft.com/office/powerpoint/2010/main" val="2580259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none" strike="noStrike" kern="1200" dirty="0">
                <a:solidFill>
                  <a:schemeClr val="tx1"/>
                </a:solidFill>
                <a:effectLst/>
                <a:latin typeface="+mn-lt"/>
                <a:ea typeface="+mn-ea"/>
                <a:cs typeface="+mn-cs"/>
                <a:hlinkClick r:id="rId3"/>
              </a:rPr>
              <a:t>www.imls.gov</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D0ED9B40-6825-4D1F-B79D-30D0483CA73C}" type="slidenum">
              <a:rPr lang="en-US" smtClean="0"/>
              <a:t>21</a:t>
            </a:fld>
            <a:endParaRPr lang="en-US"/>
          </a:p>
        </p:txBody>
      </p:sp>
    </p:spTree>
    <p:extLst>
      <p:ext uri="{BB962C8B-B14F-4D97-AF65-F5344CB8AC3E}">
        <p14:creationId xmlns:p14="http://schemas.microsoft.com/office/powerpoint/2010/main" val="3644306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sng" kern="1200" dirty="0">
                <a:solidFill>
                  <a:schemeClr val="tx1"/>
                </a:solidFill>
                <a:effectLst/>
                <a:latin typeface="+mn-lt"/>
                <a:ea typeface="+mn-ea"/>
                <a:cs typeface="+mn-cs"/>
                <a:hlinkClick r:id="rId3"/>
              </a:rPr>
              <a:t>strictly-business.com</a:t>
            </a:r>
            <a:r>
              <a:rPr lang="en-US" sz="1200" b="0" i="0" u="sng"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D0ED9B40-6825-4D1F-B79D-30D0483CA73C}" type="slidenum">
              <a:rPr lang="en-US" smtClean="0"/>
              <a:t>23</a:t>
            </a:fld>
            <a:endParaRPr lang="en-US"/>
          </a:p>
        </p:txBody>
      </p:sp>
    </p:spTree>
    <p:extLst>
      <p:ext uri="{BB962C8B-B14F-4D97-AF65-F5344CB8AC3E}">
        <p14:creationId xmlns:p14="http://schemas.microsoft.com/office/powerpoint/2010/main" val="2067474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Instructor: Have everyone</a:t>
            </a:r>
            <a:endParaRPr lang="en-US" dirty="0"/>
          </a:p>
        </p:txBody>
      </p:sp>
      <p:sp>
        <p:nvSpPr>
          <p:cNvPr id="4" name="Slide Number Placeholder 3"/>
          <p:cNvSpPr>
            <a:spLocks noGrp="1"/>
          </p:cNvSpPr>
          <p:nvPr>
            <p:ph type="sldNum" sz="quarter" idx="10"/>
          </p:nvPr>
        </p:nvSpPr>
        <p:spPr/>
        <p:txBody>
          <a:bodyPr/>
          <a:lstStyle/>
          <a:p>
            <a:fld id="{D0ED9B40-6825-4D1F-B79D-30D0483CA73C}" type="slidenum">
              <a:rPr lang="en-US" smtClean="0"/>
              <a:t>25</a:t>
            </a:fld>
            <a:endParaRPr lang="en-US"/>
          </a:p>
        </p:txBody>
      </p:sp>
    </p:spTree>
    <p:extLst>
      <p:ext uri="{BB962C8B-B14F-4D97-AF65-F5344CB8AC3E}">
        <p14:creationId xmlns:p14="http://schemas.microsoft.com/office/powerpoint/2010/main" val="262453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pexels.com</a:t>
            </a:r>
          </a:p>
        </p:txBody>
      </p:sp>
      <p:sp>
        <p:nvSpPr>
          <p:cNvPr id="4" name="Slide Number Placeholder 3"/>
          <p:cNvSpPr>
            <a:spLocks noGrp="1"/>
          </p:cNvSpPr>
          <p:nvPr>
            <p:ph type="sldNum" sz="quarter" idx="10"/>
          </p:nvPr>
        </p:nvSpPr>
        <p:spPr/>
        <p:txBody>
          <a:bodyPr/>
          <a:lstStyle/>
          <a:p>
            <a:fld id="{D0ED9B40-6825-4D1F-B79D-30D0483CA73C}" type="slidenum">
              <a:rPr lang="en-US" smtClean="0"/>
              <a:t>26</a:t>
            </a:fld>
            <a:endParaRPr lang="en-US"/>
          </a:p>
        </p:txBody>
      </p:sp>
    </p:spTree>
    <p:extLst>
      <p:ext uri="{BB962C8B-B14F-4D97-AF65-F5344CB8AC3E}">
        <p14:creationId xmlns:p14="http://schemas.microsoft.com/office/powerpoint/2010/main" val="2498262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(10-15 minutes)</a:t>
            </a:r>
          </a:p>
        </p:txBody>
      </p:sp>
      <p:sp>
        <p:nvSpPr>
          <p:cNvPr id="4" name="Slide Number Placeholder 3"/>
          <p:cNvSpPr>
            <a:spLocks noGrp="1"/>
          </p:cNvSpPr>
          <p:nvPr>
            <p:ph type="sldNum" sz="quarter" idx="10"/>
          </p:nvPr>
        </p:nvSpPr>
        <p:spPr/>
        <p:txBody>
          <a:bodyPr/>
          <a:lstStyle/>
          <a:p>
            <a:fld id="{D0ED9B40-6825-4D1F-B79D-30D0483CA73C}" type="slidenum">
              <a:rPr lang="en-US" smtClean="0"/>
              <a:t>29</a:t>
            </a:fld>
            <a:endParaRPr lang="en-US"/>
          </a:p>
        </p:txBody>
      </p:sp>
    </p:spTree>
    <p:extLst>
      <p:ext uri="{BB962C8B-B14F-4D97-AF65-F5344CB8AC3E}">
        <p14:creationId xmlns:p14="http://schemas.microsoft.com/office/powerpoint/2010/main" val="4292724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Ask: What did we</a:t>
            </a:r>
            <a:r>
              <a:rPr lang="en-US" baseline="0" dirty="0"/>
              <a:t> go over last week?</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Homework will be self-graded in-class based on </a:t>
            </a:r>
            <a:r>
              <a:rPr lang="en-US" b="1" dirty="0"/>
              <a:t>completion</a:t>
            </a:r>
            <a:r>
              <a:rPr lang="en-US" dirty="0"/>
              <a:t> and </a:t>
            </a:r>
            <a:r>
              <a:rPr lang="en-US" b="1" dirty="0"/>
              <a:t>effort</a:t>
            </a:r>
            <a:endParaRPr lang="en-US" dirty="0"/>
          </a:p>
          <a:p>
            <a:endParaRPr lang="en-US" dirty="0"/>
          </a:p>
        </p:txBody>
      </p:sp>
      <p:sp>
        <p:nvSpPr>
          <p:cNvPr id="4" name="Slide Number Placeholder 3"/>
          <p:cNvSpPr>
            <a:spLocks noGrp="1"/>
          </p:cNvSpPr>
          <p:nvPr>
            <p:ph type="sldNum" sz="quarter" idx="10"/>
          </p:nvPr>
        </p:nvSpPr>
        <p:spPr/>
        <p:txBody>
          <a:bodyPr/>
          <a:lstStyle/>
          <a:p>
            <a:fld id="{D0ED9B40-6825-4D1F-B79D-30D0483CA73C}" type="slidenum">
              <a:rPr lang="en-US" smtClean="0"/>
              <a:t>2</a:t>
            </a:fld>
            <a:endParaRPr lang="en-US"/>
          </a:p>
        </p:txBody>
      </p:sp>
    </p:spTree>
    <p:extLst>
      <p:ext uri="{BB962C8B-B14F-4D97-AF65-F5344CB8AC3E}">
        <p14:creationId xmlns:p14="http://schemas.microsoft.com/office/powerpoint/2010/main" val="34563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unsplash.com</a:t>
            </a:r>
          </a:p>
        </p:txBody>
      </p:sp>
      <p:sp>
        <p:nvSpPr>
          <p:cNvPr id="4" name="Slide Number Placeholder 3"/>
          <p:cNvSpPr>
            <a:spLocks noGrp="1"/>
          </p:cNvSpPr>
          <p:nvPr>
            <p:ph type="sldNum" sz="quarter" idx="10"/>
          </p:nvPr>
        </p:nvSpPr>
        <p:spPr/>
        <p:txBody>
          <a:bodyPr/>
          <a:lstStyle/>
          <a:p>
            <a:fld id="{D0ED9B40-6825-4D1F-B79D-30D0483CA73C}" type="slidenum">
              <a:rPr lang="en-US" smtClean="0"/>
              <a:t>32</a:t>
            </a:fld>
            <a:endParaRPr lang="en-US"/>
          </a:p>
        </p:txBody>
      </p:sp>
    </p:spTree>
    <p:extLst>
      <p:ext uri="{BB962C8B-B14F-4D97-AF65-F5344CB8AC3E}">
        <p14:creationId xmlns:p14="http://schemas.microsoft.com/office/powerpoint/2010/main" val="1625171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BYU’s Career</a:t>
            </a:r>
            <a:r>
              <a:rPr lang="en-US" baseline="0" dirty="0"/>
              <a:t> Center offers several assessments, 2 of which are online and free (to BYU students). The others are inexpensive and can be taken at the WSC. </a:t>
            </a:r>
            <a:endParaRPr lang="en-US" dirty="0"/>
          </a:p>
        </p:txBody>
      </p:sp>
      <p:sp>
        <p:nvSpPr>
          <p:cNvPr id="4" name="Slide Number Placeholder 3"/>
          <p:cNvSpPr>
            <a:spLocks noGrp="1"/>
          </p:cNvSpPr>
          <p:nvPr>
            <p:ph type="sldNum" sz="quarter" idx="10"/>
          </p:nvPr>
        </p:nvSpPr>
        <p:spPr/>
        <p:txBody>
          <a:bodyPr/>
          <a:lstStyle/>
          <a:p>
            <a:fld id="{D0ED9B40-6825-4D1F-B79D-30D0483CA73C}" type="slidenum">
              <a:rPr lang="en-US" smtClean="0"/>
              <a:t>33</a:t>
            </a:fld>
            <a:endParaRPr lang="en-US"/>
          </a:p>
        </p:txBody>
      </p:sp>
    </p:spTree>
    <p:extLst>
      <p:ext uri="{BB962C8B-B14F-4D97-AF65-F5344CB8AC3E}">
        <p14:creationId xmlns:p14="http://schemas.microsoft.com/office/powerpoint/2010/main" val="3548106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resources have</a:t>
            </a:r>
            <a:r>
              <a:rPr lang="en-US" baseline="0" dirty="0"/>
              <a:t> information and examples for effective cover letters and resumes</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35</a:t>
            </a:fld>
            <a:endParaRPr lang="en-US"/>
          </a:p>
        </p:txBody>
      </p:sp>
    </p:spTree>
    <p:extLst>
      <p:ext uri="{BB962C8B-B14F-4D97-AF65-F5344CB8AC3E}">
        <p14:creationId xmlns:p14="http://schemas.microsoft.com/office/powerpoint/2010/main" val="233776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Intro (slides 1-3): 3-5 minutes</a:t>
            </a:r>
          </a:p>
          <a:p>
            <a:r>
              <a:rPr lang="en-US" baseline="0" dirty="0"/>
              <a:t>Strengths (slides 4-32): 35-45 minutes</a:t>
            </a:r>
            <a:endParaRPr lang="en-US" dirty="0"/>
          </a:p>
          <a:p>
            <a:pPr marL="0" indent="0">
              <a:buNone/>
            </a:pPr>
            <a:r>
              <a:rPr lang="en-US" baseline="0" dirty="0"/>
              <a:t>Conclusion (33-36): 2-3 minutes</a:t>
            </a:r>
          </a:p>
          <a:p>
            <a:pPr marL="0" indent="0">
              <a:buNone/>
            </a:pPr>
            <a:r>
              <a:rPr lang="en-US" baseline="0" dirty="0"/>
              <a:t>Total: 40-53 minutes</a:t>
            </a:r>
          </a:p>
          <a:p>
            <a:endParaRPr lang="en-US" dirty="0"/>
          </a:p>
        </p:txBody>
      </p:sp>
      <p:sp>
        <p:nvSpPr>
          <p:cNvPr id="4" name="Slide Number Placeholder 3"/>
          <p:cNvSpPr>
            <a:spLocks noGrp="1"/>
          </p:cNvSpPr>
          <p:nvPr>
            <p:ph type="sldNum" sz="quarter" idx="10"/>
          </p:nvPr>
        </p:nvSpPr>
        <p:spPr/>
        <p:txBody>
          <a:bodyPr/>
          <a:lstStyle/>
          <a:p>
            <a:fld id="{D0ED9B40-6825-4D1F-B79D-30D0483CA73C}" type="slidenum">
              <a:rPr lang="en-US" smtClean="0"/>
              <a:t>4</a:t>
            </a:fld>
            <a:endParaRPr lang="en-US"/>
          </a:p>
        </p:txBody>
      </p:sp>
    </p:spTree>
    <p:extLst>
      <p:ext uri="{BB962C8B-B14F-4D97-AF65-F5344CB8AC3E}">
        <p14:creationId xmlns:p14="http://schemas.microsoft.com/office/powerpoint/2010/main" val="3351055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https://www.ageofempires.com/wp-content/uploads/2015/07/3.jpg</a:t>
            </a:r>
          </a:p>
        </p:txBody>
      </p:sp>
      <p:sp>
        <p:nvSpPr>
          <p:cNvPr id="4" name="Slide Number Placeholder 3"/>
          <p:cNvSpPr>
            <a:spLocks noGrp="1"/>
          </p:cNvSpPr>
          <p:nvPr>
            <p:ph type="sldNum" sz="quarter" idx="10"/>
          </p:nvPr>
        </p:nvSpPr>
        <p:spPr/>
        <p:txBody>
          <a:bodyPr/>
          <a:lstStyle/>
          <a:p>
            <a:fld id="{D0ED9B40-6825-4D1F-B79D-30D0483CA73C}" type="slidenum">
              <a:rPr lang="en-US" smtClean="0"/>
              <a:t>5</a:t>
            </a:fld>
            <a:endParaRPr lang="en-US"/>
          </a:p>
        </p:txBody>
      </p:sp>
    </p:spTree>
    <p:extLst>
      <p:ext uri="{BB962C8B-B14F-4D97-AF65-F5344CB8AC3E}">
        <p14:creationId xmlns:p14="http://schemas.microsoft.com/office/powerpoint/2010/main" val="679905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on next page</a:t>
            </a:r>
          </a:p>
        </p:txBody>
      </p:sp>
      <p:sp>
        <p:nvSpPr>
          <p:cNvPr id="4" name="Slide Number Placeholder 3"/>
          <p:cNvSpPr>
            <a:spLocks noGrp="1"/>
          </p:cNvSpPr>
          <p:nvPr>
            <p:ph type="sldNum" sz="quarter" idx="10"/>
          </p:nvPr>
        </p:nvSpPr>
        <p:spPr/>
        <p:txBody>
          <a:bodyPr/>
          <a:lstStyle/>
          <a:p>
            <a:fld id="{D0ED9B40-6825-4D1F-B79D-30D0483CA73C}" type="slidenum">
              <a:rPr lang="en-US" smtClean="0"/>
              <a:t>7</a:t>
            </a:fld>
            <a:endParaRPr lang="en-US"/>
          </a:p>
        </p:txBody>
      </p:sp>
    </p:spTree>
    <p:extLst>
      <p:ext uri="{BB962C8B-B14F-4D97-AF65-F5344CB8AC3E}">
        <p14:creationId xmlns:p14="http://schemas.microsoft.com/office/powerpoint/2010/main" val="778687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youtube.com</a:t>
            </a:r>
          </a:p>
        </p:txBody>
      </p:sp>
      <p:sp>
        <p:nvSpPr>
          <p:cNvPr id="4" name="Slide Number Placeholder 3"/>
          <p:cNvSpPr>
            <a:spLocks noGrp="1"/>
          </p:cNvSpPr>
          <p:nvPr>
            <p:ph type="sldNum" sz="quarter" idx="10"/>
          </p:nvPr>
        </p:nvSpPr>
        <p:spPr/>
        <p:txBody>
          <a:bodyPr/>
          <a:lstStyle/>
          <a:p>
            <a:fld id="{D0ED9B40-6825-4D1F-B79D-30D0483CA73C}" type="slidenum">
              <a:rPr lang="en-US" smtClean="0"/>
              <a:t>8</a:t>
            </a:fld>
            <a:endParaRPr lang="en-US"/>
          </a:p>
        </p:txBody>
      </p:sp>
    </p:spTree>
    <p:extLst>
      <p:ext uri="{BB962C8B-B14F-4D97-AF65-F5344CB8AC3E}">
        <p14:creationId xmlns:p14="http://schemas.microsoft.com/office/powerpoint/2010/main" val="2678321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https://www.youtube.com/watch?v=VB7ZpUUqd7g</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(Watch until you get the point—sorry about the music.)</a:t>
            </a:r>
          </a:p>
          <a:p>
            <a:endParaRPr lang="en-US" sz="1200" dirty="0"/>
          </a:p>
        </p:txBody>
      </p:sp>
      <p:sp>
        <p:nvSpPr>
          <p:cNvPr id="4" name="Slide Number Placeholder 3"/>
          <p:cNvSpPr>
            <a:spLocks noGrp="1"/>
          </p:cNvSpPr>
          <p:nvPr>
            <p:ph type="sldNum" sz="quarter" idx="10"/>
          </p:nvPr>
        </p:nvSpPr>
        <p:spPr/>
        <p:txBody>
          <a:bodyPr/>
          <a:lstStyle/>
          <a:p>
            <a:fld id="{D0ED9B40-6825-4D1F-B79D-30D0483CA73C}" type="slidenum">
              <a:rPr lang="en-US" smtClean="0"/>
              <a:t>10</a:t>
            </a:fld>
            <a:endParaRPr lang="en-US"/>
          </a:p>
        </p:txBody>
      </p:sp>
    </p:spTree>
    <p:extLst>
      <p:ext uri="{BB962C8B-B14F-4D97-AF65-F5344CB8AC3E}">
        <p14:creationId xmlns:p14="http://schemas.microsoft.com/office/powerpoint/2010/main" val="1656432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youtube.com</a:t>
            </a:r>
          </a:p>
        </p:txBody>
      </p:sp>
      <p:sp>
        <p:nvSpPr>
          <p:cNvPr id="4" name="Slide Number Placeholder 3"/>
          <p:cNvSpPr>
            <a:spLocks noGrp="1"/>
          </p:cNvSpPr>
          <p:nvPr>
            <p:ph type="sldNum" sz="quarter" idx="10"/>
          </p:nvPr>
        </p:nvSpPr>
        <p:spPr/>
        <p:txBody>
          <a:bodyPr/>
          <a:lstStyle/>
          <a:p>
            <a:fld id="{D0ED9B40-6825-4D1F-B79D-30D0483CA73C}" type="slidenum">
              <a:rPr lang="en-US" smtClean="0"/>
              <a:t>13</a:t>
            </a:fld>
            <a:endParaRPr lang="en-US"/>
          </a:p>
        </p:txBody>
      </p:sp>
    </p:spTree>
    <p:extLst>
      <p:ext uri="{BB962C8B-B14F-4D97-AF65-F5344CB8AC3E}">
        <p14:creationId xmlns:p14="http://schemas.microsoft.com/office/powerpoint/2010/main" val="86402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a:t>
            </a:r>
          </a:p>
          <a:p>
            <a:pPr marL="228600" indent="-228600">
              <a:buAutoNum type="arabicPeriod"/>
            </a:pPr>
            <a:r>
              <a:rPr lang="en-US" dirty="0"/>
              <a:t>https://en.wikipedia.org/wiki/Genghis_Khan</a:t>
            </a:r>
          </a:p>
          <a:p>
            <a:pPr marL="228600" indent="-228600">
              <a:buAutoNum type="arabicPeriod"/>
            </a:pPr>
            <a:r>
              <a:rPr lang="en-US" dirty="0"/>
              <a:t>https://en.wikipedia.org/wiki/Parthian_shot</a:t>
            </a:r>
          </a:p>
        </p:txBody>
      </p:sp>
      <p:sp>
        <p:nvSpPr>
          <p:cNvPr id="4" name="Slide Number Placeholder 3"/>
          <p:cNvSpPr>
            <a:spLocks noGrp="1"/>
          </p:cNvSpPr>
          <p:nvPr>
            <p:ph type="sldNum" sz="quarter" idx="10"/>
          </p:nvPr>
        </p:nvSpPr>
        <p:spPr/>
        <p:txBody>
          <a:bodyPr/>
          <a:lstStyle/>
          <a:p>
            <a:fld id="{D0ED9B40-6825-4D1F-B79D-30D0483CA73C}" type="slidenum">
              <a:rPr lang="en-US" smtClean="0"/>
              <a:t>15</a:t>
            </a:fld>
            <a:endParaRPr lang="en-US"/>
          </a:p>
        </p:txBody>
      </p:sp>
    </p:spTree>
    <p:extLst>
      <p:ext uri="{BB962C8B-B14F-4D97-AF65-F5344CB8AC3E}">
        <p14:creationId xmlns:p14="http://schemas.microsoft.com/office/powerpoint/2010/main" val="2433847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8A87A34-81AB-432B-8DAE-1953F412C126}" type="datetimeFigureOut">
              <a:rPr lang="en-US" smtClean="0"/>
              <a:t>8/25/2016</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94786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9816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0223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7810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6734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30411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8/25/2016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8574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4872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8/25/2016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9193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348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0104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8A87A34-81AB-432B-8DAE-1953F412C126}" type="datetimeFigureOut">
              <a:rPr lang="en-US" smtClean="0"/>
              <a:pPr/>
              <a:t>8/25/2016</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4031639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https://www.youtube.com/embed/VB7ZpUUqd7g" TargetMode="External"/><Relationship Id="rId5" Type="http://schemas.openxmlformats.org/officeDocument/2006/relationships/image" Target="../media/image4.png"/><Relationship Id="rId4" Type="http://schemas.openxmlformats.org/officeDocument/2006/relationships/hyperlink" Target="https://www.youtube.com/watch?v=VB7ZpUUqd7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casc.byu.edu/career-assessment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trengths.gallup.com/signin/default.aspx"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casc.byu.edu/career-assessments" TargetMode="External"/><Relationship Id="rId4" Type="http://schemas.openxmlformats.org/officeDocument/2006/relationships/hyperlink" Target="http://www.viacharacter.org/www/Character-Strengths-Survey"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224" y="0"/>
            <a:ext cx="609935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944183" y="1287865"/>
            <a:ext cx="5151817" cy="4273170"/>
          </a:xfrm>
          <a:prstGeom prst="rect">
            <a:avLst/>
          </a:prstGeom>
        </p:spPr>
      </p:pic>
      <p:sp>
        <p:nvSpPr>
          <p:cNvPr id="2" name="Title 1"/>
          <p:cNvSpPr>
            <a:spLocks noGrp="1"/>
          </p:cNvSpPr>
          <p:nvPr>
            <p:ph type="ctrTitle"/>
          </p:nvPr>
        </p:nvSpPr>
        <p:spPr>
          <a:xfrm>
            <a:off x="6941573" y="758952"/>
            <a:ext cx="4751663" cy="4041648"/>
          </a:xfrm>
        </p:spPr>
        <p:txBody>
          <a:bodyPr>
            <a:normAutofit/>
          </a:bodyPr>
          <a:lstStyle/>
          <a:p>
            <a:r>
              <a:rPr lang="en-US" sz="6600" dirty="0"/>
              <a:t>Use Your Strengths</a:t>
            </a:r>
          </a:p>
        </p:txBody>
      </p:sp>
      <p:sp>
        <p:nvSpPr>
          <p:cNvPr id="3" name="Subtitle 2"/>
          <p:cNvSpPr>
            <a:spLocks noGrp="1"/>
          </p:cNvSpPr>
          <p:nvPr>
            <p:ph type="subTitle" idx="1"/>
          </p:nvPr>
        </p:nvSpPr>
        <p:spPr>
          <a:xfrm>
            <a:off x="6927095" y="4800600"/>
            <a:ext cx="3753096" cy="1691640"/>
          </a:xfrm>
        </p:spPr>
        <p:txBody>
          <a:bodyPr>
            <a:normAutofit/>
          </a:bodyPr>
          <a:lstStyle/>
          <a:p>
            <a:r>
              <a:rPr lang="en-US" sz="2400" dirty="0">
                <a:solidFill>
                  <a:schemeClr val="tx1">
                    <a:lumMod val="85000"/>
                  </a:schemeClr>
                </a:solidFill>
              </a:rPr>
              <a:t>Grow your worth</a:t>
            </a:r>
          </a:p>
        </p:txBody>
      </p:sp>
    </p:spTree>
    <p:extLst>
      <p:ext uri="{BB962C8B-B14F-4D97-AF65-F5344CB8AC3E}">
        <p14:creationId xmlns:p14="http://schemas.microsoft.com/office/powerpoint/2010/main" val="1564422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endParaRPr lang="en-US" sz="2400" dirty="0">
              <a:hlinkClick r:id="rId4"/>
            </a:endParaRPr>
          </a:p>
          <a:p>
            <a:endParaRPr lang="en-US" sz="2400" dirty="0">
              <a:hlinkClick r:id="rId4"/>
            </a:endParaRPr>
          </a:p>
          <a:p>
            <a:endParaRPr lang="en-US" sz="2400" dirty="0"/>
          </a:p>
        </p:txBody>
      </p:sp>
      <p:pic>
        <p:nvPicPr>
          <p:cNvPr id="2" name="VB7ZpUUqd7g"/>
          <p:cNvPicPr>
            <a:picLocks noRot="1" noChangeAspect="1"/>
          </p:cNvPicPr>
          <p:nvPr>
            <a:videoFile r:link="rId1"/>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609955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Reflect</a:t>
            </a:r>
          </a:p>
        </p:txBody>
      </p:sp>
      <p:sp>
        <p:nvSpPr>
          <p:cNvPr id="3" name="Content Placeholder 2"/>
          <p:cNvSpPr>
            <a:spLocks noGrp="1"/>
          </p:cNvSpPr>
          <p:nvPr>
            <p:ph idx="1"/>
          </p:nvPr>
        </p:nvSpPr>
        <p:spPr>
          <a:xfrm>
            <a:off x="1261871" y="1828800"/>
            <a:ext cx="8752283" cy="4351337"/>
          </a:xfrm>
        </p:spPr>
        <p:txBody>
          <a:bodyPr>
            <a:normAutofit/>
          </a:bodyPr>
          <a:lstStyle/>
          <a:p>
            <a:pPr marL="0" indent="0" algn="ctr">
              <a:lnSpc>
                <a:spcPct val="150000"/>
              </a:lnSpc>
              <a:buNone/>
            </a:pPr>
            <a:r>
              <a:rPr lang="en-US" sz="4400" dirty="0">
                <a:solidFill>
                  <a:schemeClr val="bg1"/>
                </a:solidFill>
                <a:cs typeface="Arial" panose="020B0604020202020204" pitchFamily="34" charset="0"/>
              </a:rPr>
              <a:t>What happened? </a:t>
            </a:r>
          </a:p>
          <a:p>
            <a:pPr marL="0" indent="0" algn="ctr">
              <a:lnSpc>
                <a:spcPct val="150000"/>
              </a:lnSpc>
              <a:buNone/>
            </a:pPr>
            <a:r>
              <a:rPr lang="en-US" sz="4400" i="1" dirty="0">
                <a:solidFill>
                  <a:schemeClr val="bg1"/>
                </a:solidFill>
                <a:cs typeface="Arial" panose="020B0604020202020204" pitchFamily="34" charset="0"/>
              </a:rPr>
              <a:t>Was it what you expected?  </a:t>
            </a:r>
          </a:p>
        </p:txBody>
      </p:sp>
    </p:spTree>
    <p:extLst>
      <p:ext uri="{BB962C8B-B14F-4D97-AF65-F5344CB8AC3E}">
        <p14:creationId xmlns:p14="http://schemas.microsoft.com/office/powerpoint/2010/main" val="403062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Take-aways</a:t>
            </a:r>
          </a:p>
        </p:txBody>
      </p:sp>
      <p:sp>
        <p:nvSpPr>
          <p:cNvPr id="3" name="Content Placeholder 2"/>
          <p:cNvSpPr>
            <a:spLocks noGrp="1"/>
          </p:cNvSpPr>
          <p:nvPr>
            <p:ph sz="half" idx="1"/>
          </p:nvPr>
        </p:nvSpPr>
        <p:spPr>
          <a:xfrm>
            <a:off x="1261871" y="1828800"/>
            <a:ext cx="8440929" cy="4351337"/>
          </a:xfrm>
        </p:spPr>
        <p:txBody>
          <a:bodyPr>
            <a:normAutofit/>
          </a:bodyPr>
          <a:lstStyle/>
          <a:p>
            <a:pPr marL="457200" indent="-457200">
              <a:buFont typeface="+mj-lt"/>
              <a:buAutoNum type="arabicPeriod"/>
            </a:pPr>
            <a:r>
              <a:rPr lang="en-US" sz="3200" dirty="0"/>
              <a:t>Even if you have an awesome unit (e.g., War Elephants), they’re not guaranteed to win if you don’t use them effectively</a:t>
            </a:r>
          </a:p>
          <a:p>
            <a:pPr marL="457200" indent="-457200">
              <a:buFont typeface="+mj-lt"/>
              <a:buAutoNum type="arabicPeriod"/>
            </a:pPr>
            <a:r>
              <a:rPr lang="en-US" sz="3200" dirty="0"/>
              <a:t>Knowing the </a:t>
            </a:r>
            <a:r>
              <a:rPr lang="en-US" sz="3200" b="1" dirty="0"/>
              <a:t>strengths</a:t>
            </a:r>
            <a:r>
              <a:rPr lang="en-US" sz="3200" dirty="0"/>
              <a:t> of each unit will enable you to be more successful in the game</a:t>
            </a:r>
          </a:p>
        </p:txBody>
      </p:sp>
    </p:spTree>
    <p:extLst>
      <p:ext uri="{BB962C8B-B14F-4D97-AF65-F5344CB8AC3E}">
        <p14:creationId xmlns:p14="http://schemas.microsoft.com/office/powerpoint/2010/main" val="4225653985"/>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1"/>
          </p:nvPr>
        </p:nvPicPr>
        <p:blipFill rotWithShape="1">
          <a:blip r:embed="rId3"/>
          <a:srcRect l="22196" r="27814"/>
          <a:stretch/>
        </p:blipFill>
        <p:spPr>
          <a:xfrm>
            <a:off x="20" y="10"/>
            <a:ext cx="6094799" cy="6857990"/>
          </a:xfrm>
          <a:prstGeom prst="rect">
            <a:avLst/>
          </a:prstGeom>
        </p:spPr>
      </p:pic>
      <p:sp>
        <p:nvSpPr>
          <p:cNvPr id="2" name="Title 1"/>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A of E + Strengths</a:t>
            </a:r>
          </a:p>
        </p:txBody>
      </p:sp>
      <p:sp>
        <p:nvSpPr>
          <p:cNvPr id="4" name="Content Placeholder 3"/>
          <p:cNvSpPr>
            <a:spLocks noGrp="1"/>
          </p:cNvSpPr>
          <p:nvPr>
            <p:ph sz="half" idx="2"/>
          </p:nvPr>
        </p:nvSpPr>
        <p:spPr>
          <a:xfrm>
            <a:off x="6420463" y="1828800"/>
            <a:ext cx="4572002" cy="4351337"/>
          </a:xfrm>
        </p:spPr>
        <p:txBody>
          <a:bodyPr vert="horz" lIns="91440" tIns="45720" rIns="91440" bIns="45720" rtlCol="0">
            <a:normAutofit lnSpcReduction="10000"/>
          </a:bodyPr>
          <a:lstStyle/>
          <a:p>
            <a:r>
              <a:rPr lang="en-US" sz="2800" dirty="0"/>
              <a:t>Each unit in Age of Empires has a specific use, and a specific </a:t>
            </a:r>
            <a:r>
              <a:rPr lang="en-US" sz="2800" i="1" dirty="0"/>
              <a:t>ability, talent, </a:t>
            </a:r>
            <a:r>
              <a:rPr lang="en-US" sz="2800" dirty="0"/>
              <a:t>or</a:t>
            </a:r>
            <a:r>
              <a:rPr lang="en-US" sz="2800" i="1" dirty="0"/>
              <a:t> predispositions </a:t>
            </a:r>
            <a:r>
              <a:rPr lang="en-US" sz="2800" dirty="0"/>
              <a:t>(</a:t>
            </a:r>
            <a:r>
              <a:rPr lang="en-US" sz="2800" b="1" dirty="0"/>
              <a:t>strength</a:t>
            </a:r>
            <a:r>
              <a:rPr lang="en-US" sz="2800" dirty="0"/>
              <a:t>)</a:t>
            </a:r>
          </a:p>
          <a:p>
            <a:r>
              <a:rPr lang="en-US" sz="2800" dirty="0"/>
              <a:t>Obviously, they also have drawbacks – but we’re going to focus on what they do </a:t>
            </a:r>
            <a:r>
              <a:rPr lang="en-US" sz="2800" i="1" dirty="0"/>
              <a:t>well</a:t>
            </a:r>
            <a:endParaRPr lang="en-US" sz="2800" dirty="0"/>
          </a:p>
          <a:p>
            <a:endParaRPr lang="en-US" dirty="0"/>
          </a:p>
        </p:txBody>
      </p:sp>
    </p:spTree>
    <p:extLst>
      <p:ext uri="{BB962C8B-B14F-4D97-AF65-F5344CB8AC3E}">
        <p14:creationId xmlns:p14="http://schemas.microsoft.com/office/powerpoint/2010/main" val="263136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Studies </a:t>
            </a:r>
          </a:p>
        </p:txBody>
      </p:sp>
      <p:sp>
        <p:nvSpPr>
          <p:cNvPr id="3" name="Content Placeholder 2"/>
          <p:cNvSpPr>
            <a:spLocks noGrp="1"/>
          </p:cNvSpPr>
          <p:nvPr>
            <p:ph sz="half" idx="1"/>
          </p:nvPr>
        </p:nvSpPr>
        <p:spPr>
          <a:xfrm>
            <a:off x="1261871" y="1828800"/>
            <a:ext cx="8728795" cy="4351337"/>
          </a:xfrm>
        </p:spPr>
        <p:txBody>
          <a:bodyPr>
            <a:normAutofit/>
          </a:bodyPr>
          <a:lstStyle/>
          <a:p>
            <a:endParaRPr lang="en-US" sz="2400" dirty="0"/>
          </a:p>
          <a:p>
            <a:endParaRPr lang="en-US" sz="2400" dirty="0"/>
          </a:p>
          <a:p>
            <a:pPr marL="0" indent="0" algn="ctr">
              <a:buNone/>
            </a:pPr>
            <a:r>
              <a:rPr lang="en-US" sz="3600" i="1" dirty="0"/>
              <a:t>Let’s go through a few case studies to give some more life to this idea</a:t>
            </a:r>
          </a:p>
        </p:txBody>
      </p:sp>
    </p:spTree>
    <p:extLst>
      <p:ext uri="{BB962C8B-B14F-4D97-AF65-F5344CB8AC3E}">
        <p14:creationId xmlns:p14="http://schemas.microsoft.com/office/powerpoint/2010/main" val="3562568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709" y="365760"/>
            <a:ext cx="10585803" cy="902601"/>
          </a:xfrm>
        </p:spPr>
        <p:txBody>
          <a:bodyPr/>
          <a:lstStyle/>
          <a:p>
            <a:r>
              <a:rPr lang="en-US" dirty="0"/>
              <a:t>Case Study: Genghis Khan</a:t>
            </a:r>
          </a:p>
        </p:txBody>
      </p:sp>
      <p:sp>
        <p:nvSpPr>
          <p:cNvPr id="3" name="Content Placeholder 2"/>
          <p:cNvSpPr>
            <a:spLocks noGrp="1"/>
          </p:cNvSpPr>
          <p:nvPr>
            <p:ph sz="half" idx="1"/>
          </p:nvPr>
        </p:nvSpPr>
        <p:spPr>
          <a:xfrm>
            <a:off x="471949" y="1469419"/>
            <a:ext cx="4188542" cy="3355198"/>
          </a:xfrm>
        </p:spPr>
        <p:txBody>
          <a:bodyPr>
            <a:normAutofit lnSpcReduction="10000"/>
          </a:bodyPr>
          <a:lstStyle/>
          <a:p>
            <a:pPr>
              <a:lnSpc>
                <a:spcPct val="100000"/>
              </a:lnSpc>
            </a:pPr>
            <a:r>
              <a:rPr lang="en-US" sz="2400" dirty="0"/>
              <a:t>The cavalry archers (</a:t>
            </a:r>
            <a:r>
              <a:rPr lang="en-US" sz="2400" i="1" dirty="0"/>
              <a:t>Mangudai</a:t>
            </a:r>
            <a:r>
              <a:rPr lang="en-US" sz="2400" dirty="0"/>
              <a:t>) you saw in the YouTube video are based on the actual soldiers in Genghis Khan’s army. The Mongols were expert horsemen, and used their horses to outmaneuver their enemies.  </a:t>
            </a:r>
          </a:p>
        </p:txBody>
      </p:sp>
      <p:sp>
        <p:nvSpPr>
          <p:cNvPr id="4" name="Content Placeholder 3"/>
          <p:cNvSpPr>
            <a:spLocks noGrp="1"/>
          </p:cNvSpPr>
          <p:nvPr>
            <p:ph sz="half" idx="2"/>
          </p:nvPr>
        </p:nvSpPr>
        <p:spPr>
          <a:xfrm>
            <a:off x="4812892" y="1469419"/>
            <a:ext cx="6504038" cy="3556255"/>
          </a:xfrm>
        </p:spPr>
        <p:txBody>
          <a:bodyPr>
            <a:normAutofit lnSpcReduction="10000"/>
          </a:bodyPr>
          <a:lstStyle/>
          <a:p>
            <a:pPr>
              <a:lnSpc>
                <a:spcPct val="110000"/>
              </a:lnSpc>
            </a:pPr>
            <a:r>
              <a:rPr lang="en-US" sz="2400" dirty="0"/>
              <a:t>Khan employed “Parthian tactics” (named after the ancient Iranian empire) on the battlefield, where a mounted archer, retreating from combat, would turn around on his horse and fire arrows at pursuers.  This strategy was mastered by the Mongols and was instrumental in their establishment of the largest contiguous empire in history. </a:t>
            </a:r>
          </a:p>
          <a:p>
            <a:endParaRPr lang="en-US" dirty="0"/>
          </a:p>
        </p:txBody>
      </p:sp>
      <p:pic>
        <p:nvPicPr>
          <p:cNvPr id="5" name="Picture 4"/>
          <p:cNvPicPr>
            <a:picLocks noChangeAspect="1"/>
          </p:cNvPicPr>
          <p:nvPr/>
        </p:nvPicPr>
        <p:blipFill>
          <a:blip r:embed="rId3"/>
          <a:stretch>
            <a:fillRect/>
          </a:stretch>
        </p:blipFill>
        <p:spPr>
          <a:xfrm>
            <a:off x="752167" y="4795887"/>
            <a:ext cx="10058400" cy="2062113"/>
          </a:xfrm>
          <a:prstGeom prst="rect">
            <a:avLst/>
          </a:prstGeom>
        </p:spPr>
      </p:pic>
    </p:spTree>
    <p:extLst>
      <p:ext uri="{BB962C8B-B14F-4D97-AF65-F5344CB8AC3E}">
        <p14:creationId xmlns:p14="http://schemas.microsoft.com/office/powerpoint/2010/main" val="25526650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rotWithShape="1">
          <a:blip r:embed="rId3"/>
          <a:srcRect l="1778" t="1012" r="1432" b="2095"/>
          <a:stretch/>
        </p:blipFill>
        <p:spPr>
          <a:xfrm>
            <a:off x="321733" y="406400"/>
            <a:ext cx="4148667" cy="3894667"/>
          </a:xfrm>
        </p:spPr>
      </p:pic>
      <p:sp>
        <p:nvSpPr>
          <p:cNvPr id="2" name="Title 1"/>
          <p:cNvSpPr>
            <a:spLocks noGrp="1"/>
          </p:cNvSpPr>
          <p:nvPr>
            <p:ph type="title"/>
          </p:nvPr>
        </p:nvSpPr>
        <p:spPr>
          <a:xfrm>
            <a:off x="4286250" y="365760"/>
            <a:ext cx="7092950" cy="989832"/>
          </a:xfrm>
        </p:spPr>
        <p:txBody>
          <a:bodyPr/>
          <a:lstStyle/>
          <a:p>
            <a:r>
              <a:rPr lang="en-US" dirty="0"/>
              <a:t>Case Study: Genghis Khan</a:t>
            </a:r>
          </a:p>
        </p:txBody>
      </p:sp>
      <p:sp>
        <p:nvSpPr>
          <p:cNvPr id="4" name="Content Placeholder 3"/>
          <p:cNvSpPr>
            <a:spLocks noGrp="1"/>
          </p:cNvSpPr>
          <p:nvPr>
            <p:ph sz="half" idx="2"/>
          </p:nvPr>
        </p:nvSpPr>
        <p:spPr>
          <a:xfrm>
            <a:off x="4777317" y="1508416"/>
            <a:ext cx="5789084" cy="2030652"/>
          </a:xfrm>
        </p:spPr>
        <p:txBody>
          <a:bodyPr>
            <a:normAutofit/>
          </a:bodyPr>
          <a:lstStyle/>
          <a:p>
            <a:pPr marL="0" indent="0">
              <a:buNone/>
            </a:pPr>
            <a:r>
              <a:rPr lang="en-US" sz="2400" dirty="0"/>
              <a:t>Other armies tried to replicate the success of this tactic, but could not reach Khan’s army in their mastery of their horses, or their marksmanship.  </a:t>
            </a:r>
          </a:p>
        </p:txBody>
      </p:sp>
      <p:pic>
        <p:nvPicPr>
          <p:cNvPr id="5" name="Picture 4"/>
          <p:cNvPicPr>
            <a:picLocks noChangeAspect="1"/>
          </p:cNvPicPr>
          <p:nvPr/>
        </p:nvPicPr>
        <p:blipFill>
          <a:blip r:embed="rId4"/>
          <a:stretch>
            <a:fillRect/>
          </a:stretch>
        </p:blipFill>
        <p:spPr>
          <a:xfrm>
            <a:off x="4777316" y="3095096"/>
            <a:ext cx="5789084" cy="3762904"/>
          </a:xfrm>
          <a:prstGeom prst="rect">
            <a:avLst/>
          </a:prstGeom>
        </p:spPr>
      </p:pic>
      <p:sp>
        <p:nvSpPr>
          <p:cNvPr id="7" name="TextBox 6"/>
          <p:cNvSpPr txBox="1"/>
          <p:nvPr/>
        </p:nvSpPr>
        <p:spPr>
          <a:xfrm>
            <a:off x="524933" y="4538133"/>
            <a:ext cx="3761316" cy="1846659"/>
          </a:xfrm>
          <a:prstGeom prst="rect">
            <a:avLst/>
          </a:prstGeom>
          <a:noFill/>
        </p:spPr>
        <p:txBody>
          <a:bodyPr wrap="square" rtlCol="0">
            <a:spAutoFit/>
          </a:bodyPr>
          <a:lstStyle/>
          <a:p>
            <a:r>
              <a:rPr lang="en-US" sz="2400" dirty="0"/>
              <a:t>Khan’s armies had a unique advantage over their foes, based on their unique </a:t>
            </a:r>
            <a:r>
              <a:rPr lang="en-US" sz="2400" b="1" dirty="0"/>
              <a:t>strengths</a:t>
            </a:r>
            <a:r>
              <a:rPr lang="en-US" sz="2400" dirty="0"/>
              <a:t>. </a:t>
            </a:r>
          </a:p>
          <a:p>
            <a:endParaRPr lang="en-US" dirty="0"/>
          </a:p>
        </p:txBody>
      </p:sp>
    </p:spTree>
    <p:extLst>
      <p:ext uri="{BB962C8B-B14F-4D97-AF65-F5344CB8AC3E}">
        <p14:creationId xmlns:p14="http://schemas.microsoft.com/office/powerpoint/2010/main" val="420585561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0" y="-1028356"/>
            <a:ext cx="11413067" cy="8174223"/>
          </a:xfrm>
        </p:spPr>
      </p:pic>
      <p:sp>
        <p:nvSpPr>
          <p:cNvPr id="2" name="Title 1"/>
          <p:cNvSpPr>
            <a:spLocks noGrp="1"/>
          </p:cNvSpPr>
          <p:nvPr>
            <p:ph type="title"/>
          </p:nvPr>
        </p:nvSpPr>
        <p:spPr>
          <a:xfrm>
            <a:off x="4605867" y="196426"/>
            <a:ext cx="6687311" cy="819574"/>
          </a:xfrm>
        </p:spPr>
        <p:txBody>
          <a:bodyPr/>
          <a:lstStyle/>
          <a:p>
            <a:r>
              <a:rPr lang="en-US" dirty="0"/>
              <a:t>Case Study: the Ironclad</a:t>
            </a:r>
          </a:p>
        </p:txBody>
      </p:sp>
    </p:spTree>
    <p:extLst>
      <p:ext uri="{BB962C8B-B14F-4D97-AF65-F5344CB8AC3E}">
        <p14:creationId xmlns:p14="http://schemas.microsoft.com/office/powerpoint/2010/main" val="29780653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rotWithShape="1">
          <a:blip r:embed="rId3"/>
          <a:srcRect l="17397" r="4705"/>
          <a:stretch/>
        </p:blipFill>
        <p:spPr>
          <a:xfrm>
            <a:off x="4480560" y="0"/>
            <a:ext cx="7797338" cy="6858000"/>
          </a:xfrm>
        </p:spPr>
      </p:pic>
      <p:sp>
        <p:nvSpPr>
          <p:cNvPr id="2" name="Title 1"/>
          <p:cNvSpPr>
            <a:spLocks noGrp="1"/>
          </p:cNvSpPr>
          <p:nvPr>
            <p:ph type="title"/>
          </p:nvPr>
        </p:nvSpPr>
        <p:spPr>
          <a:xfrm>
            <a:off x="0" y="365760"/>
            <a:ext cx="4480560" cy="1325562"/>
          </a:xfrm>
        </p:spPr>
        <p:txBody>
          <a:bodyPr/>
          <a:lstStyle/>
          <a:p>
            <a:r>
              <a:rPr lang="en-US" dirty="0"/>
              <a:t>Case Study: </a:t>
            </a:r>
            <a:br>
              <a:rPr lang="en-US" dirty="0"/>
            </a:br>
            <a:r>
              <a:rPr lang="en-US" dirty="0"/>
              <a:t>the Ironclad</a:t>
            </a:r>
          </a:p>
        </p:txBody>
      </p:sp>
      <p:sp>
        <p:nvSpPr>
          <p:cNvPr id="3" name="Content Placeholder 2"/>
          <p:cNvSpPr>
            <a:spLocks noGrp="1"/>
          </p:cNvSpPr>
          <p:nvPr>
            <p:ph sz="half" idx="1"/>
          </p:nvPr>
        </p:nvSpPr>
        <p:spPr>
          <a:xfrm>
            <a:off x="0" y="1812174"/>
            <a:ext cx="4480560" cy="5045826"/>
          </a:xfrm>
        </p:spPr>
        <p:txBody>
          <a:bodyPr>
            <a:normAutofit lnSpcReduction="10000"/>
          </a:bodyPr>
          <a:lstStyle/>
          <a:p>
            <a:r>
              <a:rPr lang="en-US" sz="2400" dirty="0"/>
              <a:t>Another example of innovation-led military dominance was the Ironclad, built in the mid-1800s. </a:t>
            </a:r>
          </a:p>
          <a:p>
            <a:r>
              <a:rPr lang="en-US" sz="2400" dirty="0"/>
              <a:t>Cannonballs tore into the hull and crew of revolutionary-age frigates.  To avoid this, naval designers built a vessel which had sloped sides made of hard metal.  This deterred cannonball fire, making it almost impossible for the frigates to defeat.  </a:t>
            </a:r>
          </a:p>
          <a:p>
            <a:endParaRPr lang="en-US" sz="2000" dirty="0"/>
          </a:p>
          <a:p>
            <a:endParaRPr lang="en-US" dirty="0"/>
          </a:p>
        </p:txBody>
      </p:sp>
    </p:spTree>
    <p:extLst>
      <p:ext uri="{BB962C8B-B14F-4D97-AF65-F5344CB8AC3E}">
        <p14:creationId xmlns:p14="http://schemas.microsoft.com/office/powerpoint/2010/main" val="15874307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p:cNvPicPr>
            <a:picLocks noGrp="1" noChangeAspect="1"/>
          </p:cNvPicPr>
          <p:nvPr>
            <p:ph sz="half" idx="1"/>
          </p:nvPr>
        </p:nvPicPr>
        <p:blipFill rotWithShape="1">
          <a:blip r:embed="rId3"/>
          <a:srcRect l="9842" r="18296" b="1"/>
          <a:stretch/>
        </p:blipFill>
        <p:spPr>
          <a:xfrm>
            <a:off x="20" y="10"/>
            <a:ext cx="7552924" cy="6857990"/>
          </a:xfrm>
          <a:prstGeom prst="rect">
            <a:avLst/>
          </a:prstGeom>
        </p:spPr>
      </p:pic>
      <p:sp>
        <p:nvSpPr>
          <p:cNvPr id="2" name="Title 1"/>
          <p:cNvSpPr>
            <a:spLocks noGrp="1"/>
          </p:cNvSpPr>
          <p:nvPr>
            <p:ph type="title"/>
          </p:nvPr>
        </p:nvSpPr>
        <p:spPr>
          <a:xfrm>
            <a:off x="7878675" y="332510"/>
            <a:ext cx="3075836" cy="1463040"/>
          </a:xfrm>
        </p:spPr>
        <p:txBody>
          <a:bodyPr vert="horz" lIns="91440" tIns="45720" rIns="91440" bIns="45720" rtlCol="0" anchor="b">
            <a:normAutofit/>
          </a:bodyPr>
          <a:lstStyle/>
          <a:p>
            <a:r>
              <a:rPr lang="en-US" sz="3200" dirty="0"/>
              <a:t>Case Study: </a:t>
            </a:r>
            <a:br>
              <a:rPr lang="en-US" sz="3200" dirty="0"/>
            </a:br>
            <a:r>
              <a:rPr lang="en-US" sz="3200" dirty="0"/>
              <a:t>the Ironclad</a:t>
            </a:r>
          </a:p>
        </p:txBody>
      </p:sp>
      <p:sp>
        <p:nvSpPr>
          <p:cNvPr id="4" name="Content Placeholder 3"/>
          <p:cNvSpPr>
            <a:spLocks noGrp="1"/>
          </p:cNvSpPr>
          <p:nvPr>
            <p:ph sz="half" idx="2"/>
          </p:nvPr>
        </p:nvSpPr>
        <p:spPr>
          <a:xfrm>
            <a:off x="7878675" y="1936955"/>
            <a:ext cx="3075836" cy="4663350"/>
          </a:xfrm>
        </p:spPr>
        <p:txBody>
          <a:bodyPr vert="horz" lIns="91440" tIns="45720" rIns="91440" bIns="45720" rtlCol="0">
            <a:normAutofit fontScale="92500" lnSpcReduction="20000"/>
          </a:bodyPr>
          <a:lstStyle/>
          <a:p>
            <a:r>
              <a:rPr lang="en-US" sz="2600" dirty="0"/>
              <a:t>Just as Genghis Khan had dominated the battlefield, the ironclad dominated the water in the mid 1800s.  </a:t>
            </a:r>
          </a:p>
          <a:p>
            <a:r>
              <a:rPr lang="en-US" sz="2600" dirty="0"/>
              <a:t>Yes, it later became obsolete, but for a time it was the leading innovation in naval warfare</a:t>
            </a:r>
          </a:p>
          <a:p>
            <a:pPr marL="0" indent="0">
              <a:buNone/>
            </a:pPr>
            <a:endParaRPr lang="en-US" sz="1600" dirty="0"/>
          </a:p>
        </p:txBody>
      </p:sp>
    </p:spTree>
    <p:extLst>
      <p:ext uri="{BB962C8B-B14F-4D97-AF65-F5344CB8AC3E}">
        <p14:creationId xmlns:p14="http://schemas.microsoft.com/office/powerpoint/2010/main" val="31384182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a:xfrm>
            <a:off x="1261872" y="2249487"/>
            <a:ext cx="9785539" cy="4182310"/>
          </a:xfrm>
        </p:spPr>
        <p:txBody>
          <a:bodyPr>
            <a:normAutofit/>
          </a:bodyPr>
          <a:lstStyle/>
          <a:p>
            <a:pPr marL="0" indent="0">
              <a:lnSpc>
                <a:spcPct val="150000"/>
              </a:lnSpc>
              <a:buNone/>
            </a:pPr>
            <a:r>
              <a:rPr lang="en-US" sz="2800" dirty="0"/>
              <a:t>How was your experience this week with: </a:t>
            </a:r>
          </a:p>
          <a:p>
            <a:pPr>
              <a:lnSpc>
                <a:spcPct val="150000"/>
              </a:lnSpc>
            </a:pPr>
            <a:r>
              <a:rPr lang="en-US" sz="3000" dirty="0"/>
              <a:t>Identifying “the Smart Guy Problem”?</a:t>
            </a:r>
          </a:p>
          <a:p>
            <a:pPr>
              <a:lnSpc>
                <a:spcPct val="150000"/>
              </a:lnSpc>
            </a:pPr>
            <a:r>
              <a:rPr lang="en-US" sz="3000" dirty="0"/>
              <a:t>Identifying BS?</a:t>
            </a:r>
          </a:p>
          <a:p>
            <a:pPr>
              <a:lnSpc>
                <a:spcPct val="150000"/>
              </a:lnSpc>
            </a:pPr>
            <a:r>
              <a:rPr lang="en-US" sz="3000" dirty="0"/>
              <a:t>Practicing active listening? </a:t>
            </a:r>
          </a:p>
          <a:p>
            <a:pPr lvl="1"/>
            <a:endParaRPr lang="en-US" dirty="0"/>
          </a:p>
          <a:p>
            <a:pPr marL="914400" lvl="1" indent="-457200">
              <a:buFont typeface="+mj-lt"/>
              <a:buAutoNum type="arabicPeriod"/>
            </a:pPr>
            <a:endParaRPr lang="en-US" dirty="0"/>
          </a:p>
        </p:txBody>
      </p:sp>
    </p:spTree>
    <p:extLst>
      <p:ext uri="{BB962C8B-B14F-4D97-AF65-F5344CB8AC3E}">
        <p14:creationId xmlns:p14="http://schemas.microsoft.com/office/powerpoint/2010/main" val="234320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263033" y="3018205"/>
            <a:ext cx="4928968" cy="3839795"/>
          </a:xfrm>
          <a:prstGeom prst="rect">
            <a:avLst/>
          </a:prstGeom>
        </p:spPr>
      </p:pic>
      <p:sp>
        <p:nvSpPr>
          <p:cNvPr id="2" name="Title 1"/>
          <p:cNvSpPr>
            <a:spLocks noGrp="1"/>
          </p:cNvSpPr>
          <p:nvPr>
            <p:ph type="title"/>
          </p:nvPr>
        </p:nvSpPr>
        <p:spPr>
          <a:xfrm>
            <a:off x="199505" y="365760"/>
            <a:ext cx="3241964" cy="1325562"/>
          </a:xfrm>
        </p:spPr>
        <p:txBody>
          <a:bodyPr/>
          <a:lstStyle/>
          <a:p>
            <a:r>
              <a:rPr lang="en-US" dirty="0"/>
              <a:t>Reflect &amp; Discuss</a:t>
            </a:r>
          </a:p>
        </p:txBody>
      </p:sp>
      <p:sp>
        <p:nvSpPr>
          <p:cNvPr id="3" name="Content Placeholder 2"/>
          <p:cNvSpPr>
            <a:spLocks noGrp="1"/>
          </p:cNvSpPr>
          <p:nvPr>
            <p:ph sz="half" idx="1"/>
          </p:nvPr>
        </p:nvSpPr>
        <p:spPr>
          <a:xfrm>
            <a:off x="0" y="1828800"/>
            <a:ext cx="3441469" cy="4351337"/>
          </a:xfrm>
        </p:spPr>
        <p:txBody>
          <a:bodyPr>
            <a:normAutofit/>
          </a:bodyPr>
          <a:lstStyle/>
          <a:p>
            <a:r>
              <a:rPr lang="en-US" sz="2800" dirty="0"/>
              <a:t>What personal </a:t>
            </a:r>
            <a:r>
              <a:rPr lang="en-US" sz="2800" b="1" dirty="0"/>
              <a:t>strengths</a:t>
            </a:r>
            <a:r>
              <a:rPr lang="en-US" sz="2800" dirty="0"/>
              <a:t> do you admire most?</a:t>
            </a:r>
          </a:p>
          <a:p>
            <a:r>
              <a:rPr lang="en-US" sz="2800" dirty="0"/>
              <a:t>Think of people who exhibit those strengths.</a:t>
            </a:r>
          </a:p>
          <a:p>
            <a:r>
              <a:rPr lang="en-US" sz="2800" dirty="0"/>
              <a:t>What effect have your heroes had on the world?</a:t>
            </a:r>
          </a:p>
          <a:p>
            <a:pPr marL="0" indent="0">
              <a:buNone/>
            </a:pPr>
            <a:endParaRPr lang="en-US" sz="2400" dirty="0"/>
          </a:p>
        </p:txBody>
      </p:sp>
      <p:pic>
        <p:nvPicPr>
          <p:cNvPr id="5" name="Picture 4"/>
          <p:cNvPicPr>
            <a:picLocks noChangeAspect="1"/>
          </p:cNvPicPr>
          <p:nvPr/>
        </p:nvPicPr>
        <p:blipFill>
          <a:blip r:embed="rId4"/>
          <a:stretch>
            <a:fillRect/>
          </a:stretch>
        </p:blipFill>
        <p:spPr>
          <a:xfrm>
            <a:off x="3595218" y="0"/>
            <a:ext cx="4094578" cy="5614366"/>
          </a:xfrm>
          <a:prstGeom prst="rect">
            <a:avLst/>
          </a:prstGeom>
        </p:spPr>
      </p:pic>
      <p:pic>
        <p:nvPicPr>
          <p:cNvPr id="7" name="Picture 6"/>
          <p:cNvPicPr>
            <a:picLocks noChangeAspect="1"/>
          </p:cNvPicPr>
          <p:nvPr/>
        </p:nvPicPr>
        <p:blipFill>
          <a:blip r:embed="rId5"/>
          <a:stretch>
            <a:fillRect/>
          </a:stretch>
        </p:blipFill>
        <p:spPr>
          <a:xfrm>
            <a:off x="7689797" y="0"/>
            <a:ext cx="4502203" cy="3053397"/>
          </a:xfrm>
          <a:prstGeom prst="rect">
            <a:avLst/>
          </a:prstGeom>
        </p:spPr>
      </p:pic>
      <p:pic>
        <p:nvPicPr>
          <p:cNvPr id="8" name="Picture 7"/>
          <p:cNvPicPr>
            <a:picLocks noChangeAspect="1"/>
          </p:cNvPicPr>
          <p:nvPr/>
        </p:nvPicPr>
        <p:blipFill>
          <a:blip r:embed="rId6"/>
          <a:stretch>
            <a:fillRect/>
          </a:stretch>
        </p:blipFill>
        <p:spPr>
          <a:xfrm>
            <a:off x="3595218" y="3844763"/>
            <a:ext cx="4094579" cy="3071702"/>
          </a:xfrm>
          <a:prstGeom prst="rect">
            <a:avLst/>
          </a:prstGeom>
        </p:spPr>
      </p:pic>
    </p:spTree>
    <p:extLst>
      <p:ext uri="{BB962C8B-B14F-4D97-AF65-F5344CB8AC3E}">
        <p14:creationId xmlns:p14="http://schemas.microsoft.com/office/powerpoint/2010/main" val="172321861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3952" y="365760"/>
            <a:ext cx="4480560" cy="1325562"/>
          </a:xfrm>
        </p:spPr>
        <p:txBody>
          <a:bodyPr/>
          <a:lstStyle/>
          <a:p>
            <a:r>
              <a:rPr lang="en-US" dirty="0"/>
              <a:t>Strengths</a:t>
            </a:r>
          </a:p>
        </p:txBody>
      </p:sp>
      <p:pic>
        <p:nvPicPr>
          <p:cNvPr id="5" name="Content Placeholder 4"/>
          <p:cNvPicPr>
            <a:picLocks noGrp="1" noChangeAspect="1"/>
          </p:cNvPicPr>
          <p:nvPr>
            <p:ph sz="half" idx="1"/>
          </p:nvPr>
        </p:nvPicPr>
        <p:blipFill rotWithShape="1">
          <a:blip r:embed="rId3"/>
          <a:srcRect l="13150" r="4699"/>
          <a:stretch/>
        </p:blipFill>
        <p:spPr>
          <a:xfrm>
            <a:off x="0" y="1028541"/>
            <a:ext cx="6084917" cy="4925609"/>
          </a:xfrm>
        </p:spPr>
      </p:pic>
      <p:sp>
        <p:nvSpPr>
          <p:cNvPr id="4" name="Content Placeholder 3"/>
          <p:cNvSpPr>
            <a:spLocks noGrp="1"/>
          </p:cNvSpPr>
          <p:nvPr>
            <p:ph sz="half" idx="2"/>
          </p:nvPr>
        </p:nvSpPr>
        <p:spPr>
          <a:xfrm>
            <a:off x="6473952" y="1903628"/>
            <a:ext cx="4480560" cy="4351337"/>
          </a:xfrm>
        </p:spPr>
        <p:txBody>
          <a:bodyPr>
            <a:normAutofit/>
          </a:bodyPr>
          <a:lstStyle/>
          <a:p>
            <a:r>
              <a:rPr lang="en-US" sz="2800" dirty="0"/>
              <a:t>Strengths—and the people with them—really do change the world!</a:t>
            </a:r>
          </a:p>
          <a:p>
            <a:r>
              <a:rPr lang="en-US" sz="2800" dirty="0"/>
              <a:t>Skills can be taught, but typically the strengths that change the world are </a:t>
            </a:r>
            <a:r>
              <a:rPr lang="en-US" sz="2800" b="1" dirty="0"/>
              <a:t>innate </a:t>
            </a:r>
            <a:r>
              <a:rPr lang="en-US" sz="2800" dirty="0"/>
              <a:t>talents that people work to develop. </a:t>
            </a:r>
          </a:p>
        </p:txBody>
      </p:sp>
    </p:spTree>
    <p:extLst>
      <p:ext uri="{BB962C8B-B14F-4D97-AF65-F5344CB8AC3E}">
        <p14:creationId xmlns:p14="http://schemas.microsoft.com/office/powerpoint/2010/main" val="178497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78" y="365760"/>
            <a:ext cx="4828033" cy="1325562"/>
          </a:xfrm>
        </p:spPr>
        <p:txBody>
          <a:bodyPr/>
          <a:lstStyle/>
          <a:p>
            <a:r>
              <a:rPr lang="en-US" dirty="0"/>
              <a:t>Strengths</a:t>
            </a:r>
          </a:p>
        </p:txBody>
      </p:sp>
      <p:pic>
        <p:nvPicPr>
          <p:cNvPr id="5" name="Content Placeholder 4"/>
          <p:cNvPicPr>
            <a:picLocks noGrp="1" noChangeAspect="1"/>
          </p:cNvPicPr>
          <p:nvPr>
            <p:ph sz="half" idx="1"/>
          </p:nvPr>
        </p:nvPicPr>
        <p:blipFill rotWithShape="1">
          <a:blip r:embed="rId2"/>
          <a:srcRect t="3310" b="10364"/>
          <a:stretch/>
        </p:blipFill>
        <p:spPr>
          <a:xfrm>
            <a:off x="0" y="1"/>
            <a:ext cx="12192000" cy="6858000"/>
          </a:xfrm>
        </p:spPr>
      </p:pic>
      <p:sp>
        <p:nvSpPr>
          <p:cNvPr id="6" name="TextBox 5"/>
          <p:cNvSpPr txBox="1"/>
          <p:nvPr/>
        </p:nvSpPr>
        <p:spPr>
          <a:xfrm>
            <a:off x="6649347" y="2"/>
            <a:ext cx="3782293" cy="6857999"/>
          </a:xfrm>
          <a:prstGeom prst="rect">
            <a:avLst/>
          </a:prstGeom>
          <a:solidFill>
            <a:schemeClr val="bg1">
              <a:alpha val="70000"/>
            </a:schemeClr>
          </a:solidFill>
        </p:spPr>
        <p:txBody>
          <a:bodyPr wrap="square" lIns="274320" rtlCol="0" anchor="ctr">
            <a:noAutofit/>
          </a:bodyPr>
          <a:lstStyle/>
          <a:p>
            <a:pPr>
              <a:lnSpc>
                <a:spcPct val="150000"/>
              </a:lnSpc>
            </a:pPr>
            <a:r>
              <a:rPr lang="en-US" sz="4000" dirty="0">
                <a:cs typeface="Arial" panose="020B0604020202020204" pitchFamily="34" charset="0"/>
              </a:rPr>
              <a:t>Knowing our strengths and others’ boosts</a:t>
            </a:r>
          </a:p>
          <a:p>
            <a:pPr>
              <a:lnSpc>
                <a:spcPct val="150000"/>
              </a:lnSpc>
            </a:pPr>
            <a:r>
              <a:rPr lang="en-US" sz="4000" dirty="0">
                <a:cs typeface="Arial" panose="020B0604020202020204" pitchFamily="34" charset="0"/>
              </a:rPr>
              <a:t>+ Purpose</a:t>
            </a:r>
          </a:p>
          <a:p>
            <a:pPr>
              <a:lnSpc>
                <a:spcPct val="150000"/>
              </a:lnSpc>
            </a:pPr>
            <a:r>
              <a:rPr lang="en-US" sz="4000" dirty="0">
                <a:cs typeface="Arial" panose="020B0604020202020204" pitchFamily="34" charset="0"/>
              </a:rPr>
              <a:t>+ Efficiency</a:t>
            </a:r>
          </a:p>
          <a:p>
            <a:pPr>
              <a:lnSpc>
                <a:spcPct val="150000"/>
              </a:lnSpc>
            </a:pPr>
            <a:r>
              <a:rPr lang="en-US" sz="4000" dirty="0">
                <a:cs typeface="Arial" panose="020B0604020202020204" pitchFamily="34" charset="0"/>
              </a:rPr>
              <a:t>+ Morale</a:t>
            </a:r>
          </a:p>
          <a:p>
            <a:endParaRPr lang="en-US" dirty="0"/>
          </a:p>
        </p:txBody>
      </p:sp>
    </p:spTree>
    <p:extLst>
      <p:ext uri="{BB962C8B-B14F-4D97-AF65-F5344CB8AC3E}">
        <p14:creationId xmlns:p14="http://schemas.microsoft.com/office/powerpoint/2010/main" val="165025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Strengths </a:t>
            </a:r>
          </a:p>
        </p:txBody>
      </p:sp>
      <p:sp>
        <p:nvSpPr>
          <p:cNvPr id="3" name="Content Placeholder 2"/>
          <p:cNvSpPr>
            <a:spLocks noGrp="1"/>
          </p:cNvSpPr>
          <p:nvPr>
            <p:ph sz="half" idx="1"/>
          </p:nvPr>
        </p:nvSpPr>
        <p:spPr/>
        <p:txBody>
          <a:bodyPr>
            <a:normAutofit lnSpcReduction="10000"/>
          </a:bodyPr>
          <a:lstStyle/>
          <a:p>
            <a:pPr marL="0" indent="0">
              <a:buNone/>
            </a:pPr>
            <a:r>
              <a:rPr lang="en-US" sz="2400" dirty="0"/>
              <a:t>Like we mentioned before, there are entire </a:t>
            </a:r>
            <a:r>
              <a:rPr lang="en-US" sz="2400" b="1" dirty="0"/>
              <a:t>companies</a:t>
            </a:r>
            <a:r>
              <a:rPr lang="en-US" sz="2400" dirty="0"/>
              <a:t> that focus on identifying your  strengths so that you can utilize them.</a:t>
            </a:r>
          </a:p>
          <a:p>
            <a:r>
              <a:rPr lang="en-US" sz="2400" dirty="0"/>
              <a:t>A few examples: </a:t>
            </a:r>
          </a:p>
          <a:p>
            <a:pPr marL="457200" indent="-457200">
              <a:buFont typeface="+mj-lt"/>
              <a:buAutoNum type="arabicPeriod"/>
            </a:pPr>
            <a:r>
              <a:rPr lang="en-US" sz="2400" dirty="0"/>
              <a:t>Gallup StrengthsFinder test (2.0)</a:t>
            </a:r>
          </a:p>
          <a:p>
            <a:pPr marL="457200" indent="-457200">
              <a:buFont typeface="+mj-lt"/>
              <a:buAutoNum type="arabicPeriod"/>
            </a:pPr>
            <a:r>
              <a:rPr lang="en-US" sz="2400" dirty="0"/>
              <a:t>Signature Strengths test (Martin Seligman, positive psychologist)</a:t>
            </a:r>
          </a:p>
        </p:txBody>
      </p:sp>
      <p:pic>
        <p:nvPicPr>
          <p:cNvPr id="5" name="Content Placeholder 4"/>
          <p:cNvPicPr>
            <a:picLocks noGrp="1" noChangeAspect="1"/>
          </p:cNvPicPr>
          <p:nvPr>
            <p:ph sz="half" idx="2"/>
          </p:nvPr>
        </p:nvPicPr>
        <p:blipFill>
          <a:blip r:embed="rId3"/>
          <a:stretch>
            <a:fillRect/>
          </a:stretch>
        </p:blipFill>
        <p:spPr>
          <a:xfrm rot="2355337">
            <a:off x="4184354" y="2506112"/>
            <a:ext cx="8473522" cy="1549444"/>
          </a:xfrm>
        </p:spPr>
      </p:pic>
    </p:spTree>
    <p:extLst>
      <p:ext uri="{BB962C8B-B14F-4D97-AF65-F5344CB8AC3E}">
        <p14:creationId xmlns:p14="http://schemas.microsoft.com/office/powerpoint/2010/main" val="377536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a:t>
            </a:r>
          </a:p>
        </p:txBody>
      </p:sp>
      <p:sp>
        <p:nvSpPr>
          <p:cNvPr id="3" name="Content Placeholder 2"/>
          <p:cNvSpPr>
            <a:spLocks noGrp="1"/>
          </p:cNvSpPr>
          <p:nvPr>
            <p:ph idx="1"/>
          </p:nvPr>
        </p:nvSpPr>
        <p:spPr>
          <a:xfrm>
            <a:off x="1261872" y="2168013"/>
            <a:ext cx="8595360" cy="4012124"/>
          </a:xfrm>
        </p:spPr>
        <p:txBody>
          <a:bodyPr/>
          <a:lstStyle/>
          <a:p>
            <a:pPr marL="0" indent="0" algn="ctr">
              <a:buNone/>
            </a:pPr>
            <a:r>
              <a:rPr lang="en-US" sz="4400" dirty="0"/>
              <a:t>Taking these tests is HIGHLY recommended, but not required for this course</a:t>
            </a:r>
          </a:p>
          <a:p>
            <a:pPr marL="0" indent="0" algn="ctr">
              <a:buNone/>
            </a:pPr>
            <a:r>
              <a:rPr lang="en-US" sz="4400" dirty="0"/>
              <a:t>They are potentially life-changing—</a:t>
            </a:r>
            <a:r>
              <a:rPr lang="en-US" sz="4400" i="1" dirty="0"/>
              <a:t>seriously</a:t>
            </a:r>
            <a:r>
              <a:rPr lang="en-US" sz="4400" dirty="0"/>
              <a:t>! </a:t>
            </a:r>
          </a:p>
          <a:p>
            <a:endParaRPr lang="en-US" dirty="0"/>
          </a:p>
        </p:txBody>
      </p:sp>
    </p:spTree>
    <p:extLst>
      <p:ext uri="{BB962C8B-B14F-4D97-AF65-F5344CB8AC3E}">
        <p14:creationId xmlns:p14="http://schemas.microsoft.com/office/powerpoint/2010/main" val="1876637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(1/2)</a:t>
            </a:r>
          </a:p>
        </p:txBody>
      </p:sp>
      <p:sp>
        <p:nvSpPr>
          <p:cNvPr id="3" name="Content Placeholder 2"/>
          <p:cNvSpPr>
            <a:spLocks noGrp="1"/>
          </p:cNvSpPr>
          <p:nvPr>
            <p:ph sz="half" idx="1"/>
          </p:nvPr>
        </p:nvSpPr>
        <p:spPr>
          <a:xfrm>
            <a:off x="1261872" y="1828800"/>
            <a:ext cx="4666980" cy="4351337"/>
          </a:xfrm>
        </p:spPr>
        <p:txBody>
          <a:bodyPr>
            <a:normAutofit/>
          </a:bodyPr>
          <a:lstStyle/>
          <a:p>
            <a:pPr marL="0" indent="0">
              <a:lnSpc>
                <a:spcPct val="100000"/>
              </a:lnSpc>
              <a:spcAft>
                <a:spcPts val="600"/>
              </a:spcAft>
              <a:buNone/>
            </a:pPr>
            <a:r>
              <a:rPr lang="en-US" sz="2400" dirty="0"/>
              <a:t>Think of </a:t>
            </a:r>
            <a:r>
              <a:rPr lang="en-US" sz="2400" b="1" dirty="0"/>
              <a:t>one</a:t>
            </a:r>
            <a:r>
              <a:rPr lang="en-US" sz="2400" dirty="0"/>
              <a:t> thing you do really well in each of the following three categories:</a:t>
            </a:r>
          </a:p>
          <a:p>
            <a:pPr marL="731520" lvl="1" indent="-457200">
              <a:buFont typeface="+mj-lt"/>
              <a:buAutoNum type="arabicPeriod"/>
            </a:pPr>
            <a:r>
              <a:rPr lang="en-US" sz="2400" b="1" dirty="0"/>
              <a:t>Useful</a:t>
            </a:r>
            <a:r>
              <a:rPr lang="en-US" sz="2400" dirty="0"/>
              <a:t> (changing a tire)</a:t>
            </a:r>
          </a:p>
          <a:p>
            <a:pPr marL="731520" lvl="1" indent="-457200">
              <a:buFont typeface="+mj-lt"/>
              <a:buAutoNum type="arabicPeriod"/>
            </a:pPr>
            <a:r>
              <a:rPr lang="en-US" sz="2400" b="1" dirty="0"/>
              <a:t>Trivial</a:t>
            </a:r>
            <a:r>
              <a:rPr lang="en-US" sz="2400" dirty="0"/>
              <a:t> (remembering jokes)</a:t>
            </a:r>
          </a:p>
          <a:p>
            <a:pPr marL="731520" lvl="1" indent="-457200">
              <a:buFont typeface="+mj-lt"/>
              <a:buAutoNum type="arabicPeriod"/>
            </a:pPr>
            <a:r>
              <a:rPr lang="en-US" sz="2400" b="1" dirty="0"/>
              <a:t>Stupid</a:t>
            </a:r>
            <a:r>
              <a:rPr lang="en-US" sz="2400" dirty="0"/>
              <a:t> (burp the French national anthem)</a:t>
            </a:r>
          </a:p>
          <a:p>
            <a:pPr marL="0" indent="0">
              <a:buNone/>
            </a:pPr>
            <a:r>
              <a:rPr lang="en-US" sz="2600" dirty="0"/>
              <a:t>Write your three strengths on the board. </a:t>
            </a:r>
          </a:p>
          <a:p>
            <a:pPr marL="274320" lvl="1" indent="0">
              <a:buNone/>
            </a:pPr>
            <a:endParaRPr lang="en-US" sz="2400" dirty="0"/>
          </a:p>
          <a:p>
            <a:pPr marL="731520" lvl="1" indent="-457200">
              <a:buFont typeface="+mj-lt"/>
              <a:buAutoNum type="arabicPeriod"/>
            </a:pPr>
            <a:endParaRPr lang="en-US" sz="1000" dirty="0"/>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3490529417"/>
              </p:ext>
            </p:extLst>
          </p:nvPr>
        </p:nvGraphicFramePr>
        <p:xfrm>
          <a:off x="6288396" y="2293258"/>
          <a:ext cx="4786005" cy="2881864"/>
        </p:xfrm>
        <a:graphic>
          <a:graphicData uri="http://schemas.openxmlformats.org/drawingml/2006/table">
            <a:tbl>
              <a:tblPr firstRow="1" bandRow="1">
                <a:tableStyleId>{5C22544A-7EE6-4342-B048-85BDC9FD1C3A}</a:tableStyleId>
              </a:tblPr>
              <a:tblGrid>
                <a:gridCol w="1595335">
                  <a:extLst>
                    <a:ext uri="{9D8B030D-6E8A-4147-A177-3AD203B41FA5}">
                      <a16:colId xmlns:a16="http://schemas.microsoft.com/office/drawing/2014/main" val="3833720020"/>
                    </a:ext>
                  </a:extLst>
                </a:gridCol>
                <a:gridCol w="1595335">
                  <a:extLst>
                    <a:ext uri="{9D8B030D-6E8A-4147-A177-3AD203B41FA5}">
                      <a16:colId xmlns:a16="http://schemas.microsoft.com/office/drawing/2014/main" val="1980056986"/>
                    </a:ext>
                  </a:extLst>
                </a:gridCol>
                <a:gridCol w="1595335">
                  <a:extLst>
                    <a:ext uri="{9D8B030D-6E8A-4147-A177-3AD203B41FA5}">
                      <a16:colId xmlns:a16="http://schemas.microsoft.com/office/drawing/2014/main" val="2593608438"/>
                    </a:ext>
                  </a:extLst>
                </a:gridCol>
              </a:tblGrid>
              <a:tr h="471991">
                <a:tc>
                  <a:txBody>
                    <a:bodyPr/>
                    <a:lstStyle/>
                    <a:p>
                      <a:pPr algn="ctr"/>
                      <a:r>
                        <a:rPr lang="en-US" dirty="0"/>
                        <a:t>Useful</a:t>
                      </a:r>
                    </a:p>
                  </a:txBody>
                  <a:tcPr/>
                </a:tc>
                <a:tc>
                  <a:txBody>
                    <a:bodyPr/>
                    <a:lstStyle/>
                    <a:p>
                      <a:pPr algn="ctr"/>
                      <a:r>
                        <a:rPr lang="en-US" dirty="0"/>
                        <a:t>Trivial</a:t>
                      </a:r>
                    </a:p>
                  </a:txBody>
                  <a:tcPr/>
                </a:tc>
                <a:tc>
                  <a:txBody>
                    <a:bodyPr/>
                    <a:lstStyle/>
                    <a:p>
                      <a:pPr algn="ctr"/>
                      <a:r>
                        <a:rPr lang="en-US" dirty="0"/>
                        <a:t>Stupid</a:t>
                      </a:r>
                    </a:p>
                  </a:txBody>
                  <a:tcPr/>
                </a:tc>
                <a:extLst>
                  <a:ext uri="{0D108BD9-81ED-4DB2-BD59-A6C34878D82A}">
                    <a16:rowId xmlns:a16="http://schemas.microsoft.com/office/drawing/2014/main" val="1947837438"/>
                  </a:ext>
                </a:extLst>
              </a:tr>
              <a:tr h="240987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90466722"/>
                  </a:ext>
                </a:extLst>
              </a:tr>
            </a:tbl>
          </a:graphicData>
        </a:graphic>
      </p:graphicFrame>
    </p:spTree>
    <p:extLst>
      <p:ext uri="{BB962C8B-B14F-4D97-AF65-F5344CB8AC3E}">
        <p14:creationId xmlns:p14="http://schemas.microsoft.com/office/powerpoint/2010/main" val="78660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632717"/>
            <a:ext cx="12192000" cy="8123434"/>
          </a:xfrm>
          <a:prstGeom prst="rect">
            <a:avLst/>
          </a:prstGeom>
        </p:spPr>
      </p:pic>
      <p:sp>
        <p:nvSpPr>
          <p:cNvPr id="2" name="Title 1"/>
          <p:cNvSpPr>
            <a:spLocks noGrp="1"/>
          </p:cNvSpPr>
          <p:nvPr>
            <p:ph type="title"/>
          </p:nvPr>
        </p:nvSpPr>
        <p:spPr>
          <a:xfrm>
            <a:off x="203200" y="365760"/>
            <a:ext cx="10751312" cy="1325562"/>
          </a:xfrm>
        </p:spPr>
        <p:txBody>
          <a:bodyPr/>
          <a:lstStyle/>
          <a:p>
            <a:r>
              <a:rPr lang="en-US" dirty="0"/>
              <a:t>Activity (2/2)</a:t>
            </a:r>
          </a:p>
        </p:txBody>
      </p:sp>
      <p:sp>
        <p:nvSpPr>
          <p:cNvPr id="3" name="Content Placeholder 2"/>
          <p:cNvSpPr>
            <a:spLocks noGrp="1"/>
          </p:cNvSpPr>
          <p:nvPr>
            <p:ph idx="1"/>
          </p:nvPr>
        </p:nvSpPr>
        <p:spPr>
          <a:xfrm>
            <a:off x="203200" y="1691322"/>
            <a:ext cx="7852229" cy="4351337"/>
          </a:xfrm>
        </p:spPr>
        <p:txBody>
          <a:bodyPr>
            <a:normAutofit/>
          </a:bodyPr>
          <a:lstStyle/>
          <a:p>
            <a:pPr marL="0" indent="0">
              <a:lnSpc>
                <a:spcPct val="150000"/>
              </a:lnSpc>
              <a:buNone/>
            </a:pPr>
            <a:r>
              <a:rPr lang="en-US" sz="2800" dirty="0"/>
              <a:t>Look at the strengths written on the board and discuss answers to this question: </a:t>
            </a:r>
          </a:p>
          <a:p>
            <a:pPr marL="0" indent="0" algn="ctr">
              <a:buNone/>
            </a:pPr>
            <a:r>
              <a:rPr lang="en-US" sz="2800" b="1" dirty="0"/>
              <a:t>“If we were stranded on a desert island,</a:t>
            </a:r>
          </a:p>
          <a:p>
            <a:pPr marL="0" indent="0" algn="ctr">
              <a:buNone/>
            </a:pPr>
            <a:r>
              <a:rPr lang="en-US" sz="2800" b="1" dirty="0"/>
              <a:t>how would we get off?”</a:t>
            </a:r>
          </a:p>
          <a:p>
            <a:pPr algn="ctr"/>
            <a:endParaRPr lang="en-US" sz="1200" b="1" dirty="0"/>
          </a:p>
          <a:p>
            <a:pPr marL="0" indent="0">
              <a:buNone/>
            </a:pPr>
            <a:r>
              <a:rPr lang="en-US" sz="2800" i="1" dirty="0"/>
              <a:t>Assign each person a responsibility, based on their strengths.  </a:t>
            </a:r>
          </a:p>
        </p:txBody>
      </p:sp>
    </p:spTree>
    <p:extLst>
      <p:ext uri="{BB962C8B-B14F-4D97-AF65-F5344CB8AC3E}">
        <p14:creationId xmlns:p14="http://schemas.microsoft.com/office/powerpoint/2010/main" val="265150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a:blip r:embed="rId2"/>
          <a:stretch>
            <a:fillRect/>
          </a:stretch>
        </p:blipFill>
        <p:spPr>
          <a:xfrm>
            <a:off x="-154745" y="-1110741"/>
            <a:ext cx="12346745" cy="8226539"/>
          </a:xfrm>
        </p:spPr>
      </p:pic>
      <p:sp>
        <p:nvSpPr>
          <p:cNvPr id="2" name="Title 1"/>
          <p:cNvSpPr>
            <a:spLocks noGrp="1"/>
          </p:cNvSpPr>
          <p:nvPr>
            <p:ph type="title"/>
          </p:nvPr>
        </p:nvSpPr>
        <p:spPr>
          <a:xfrm>
            <a:off x="1261872" y="428684"/>
            <a:ext cx="3890699" cy="853440"/>
          </a:xfrm>
        </p:spPr>
        <p:txBody>
          <a:bodyPr/>
          <a:lstStyle/>
          <a:p>
            <a:r>
              <a:rPr lang="en-US" dirty="0">
                <a:latin typeface="Arial" panose="020B0604020202020204" pitchFamily="34" charset="0"/>
                <a:cs typeface="Arial" panose="020B0604020202020204" pitchFamily="34" charset="0"/>
              </a:rPr>
              <a:t>Reflect</a:t>
            </a:r>
          </a:p>
        </p:txBody>
      </p:sp>
      <p:sp>
        <p:nvSpPr>
          <p:cNvPr id="3" name="Content Placeholder 2"/>
          <p:cNvSpPr>
            <a:spLocks noGrp="1"/>
          </p:cNvSpPr>
          <p:nvPr>
            <p:ph sz="half" idx="1"/>
          </p:nvPr>
        </p:nvSpPr>
        <p:spPr>
          <a:xfrm>
            <a:off x="1261872" y="1364344"/>
            <a:ext cx="4480560" cy="4815794"/>
          </a:xfrm>
        </p:spPr>
        <p:txBody>
          <a:bodyPr>
            <a:normAutofit/>
          </a:bodyPr>
          <a:lstStyle/>
          <a:p>
            <a:pPr marL="0" indent="0">
              <a:lnSpc>
                <a:spcPct val="114000"/>
              </a:lnSpc>
              <a:buNone/>
            </a:pPr>
            <a:r>
              <a:rPr lang="en-US" sz="2800" dirty="0">
                <a:latin typeface="Arial" panose="020B0604020202020204" pitchFamily="34" charset="0"/>
                <a:cs typeface="Arial" panose="020B0604020202020204" pitchFamily="34" charset="0"/>
              </a:rPr>
              <a:t>Do you see that the things you’re good at really can make a huge difference?  </a:t>
            </a:r>
          </a:p>
        </p:txBody>
      </p:sp>
    </p:spTree>
    <p:extLst>
      <p:ext uri="{BB962C8B-B14F-4D97-AF65-F5344CB8AC3E}">
        <p14:creationId xmlns:p14="http://schemas.microsoft.com/office/powerpoint/2010/main" val="356628246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Activity</a:t>
            </a:r>
          </a:p>
        </p:txBody>
      </p:sp>
      <p:sp>
        <p:nvSpPr>
          <p:cNvPr id="3" name="Content Placeholder 2"/>
          <p:cNvSpPr>
            <a:spLocks noGrp="1"/>
          </p:cNvSpPr>
          <p:nvPr>
            <p:ph sz="half" idx="1"/>
          </p:nvPr>
        </p:nvSpPr>
        <p:spPr>
          <a:xfrm>
            <a:off x="1261872" y="1828800"/>
            <a:ext cx="8758428" cy="4351337"/>
          </a:xfrm>
        </p:spPr>
        <p:txBody>
          <a:bodyPr>
            <a:normAutofit/>
          </a:bodyPr>
          <a:lstStyle/>
          <a:p>
            <a:endParaRPr lang="en-US" sz="2400" dirty="0"/>
          </a:p>
          <a:p>
            <a:pPr marL="0" indent="0" algn="ctr">
              <a:buNone/>
            </a:pPr>
            <a:r>
              <a:rPr lang="en-US" sz="4000" i="1" dirty="0"/>
              <a:t>For deeper application, we’re going to further practice one of last week’s skills—</a:t>
            </a:r>
            <a:r>
              <a:rPr lang="en-US" sz="4000" b="1" i="1" dirty="0"/>
              <a:t>active listening </a:t>
            </a:r>
          </a:p>
          <a:p>
            <a:endParaRPr lang="en-US" sz="2400" dirty="0"/>
          </a:p>
        </p:txBody>
      </p:sp>
    </p:spTree>
    <p:extLst>
      <p:ext uri="{BB962C8B-B14F-4D97-AF65-F5344CB8AC3E}">
        <p14:creationId xmlns:p14="http://schemas.microsoft.com/office/powerpoint/2010/main" val="3588515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Activity</a:t>
            </a:r>
          </a:p>
        </p:txBody>
      </p:sp>
      <p:sp>
        <p:nvSpPr>
          <p:cNvPr id="4" name="Content Placeholder 3"/>
          <p:cNvSpPr>
            <a:spLocks noGrp="1"/>
          </p:cNvSpPr>
          <p:nvPr>
            <p:ph idx="1"/>
          </p:nvPr>
        </p:nvSpPr>
        <p:spPr>
          <a:xfrm>
            <a:off x="1261872" y="1828800"/>
            <a:ext cx="9425178" cy="4351337"/>
          </a:xfrm>
        </p:spPr>
        <p:txBody>
          <a:bodyPr>
            <a:normAutofit/>
          </a:bodyPr>
          <a:lstStyle/>
          <a:p>
            <a:r>
              <a:rPr lang="en-US" sz="2400" dirty="0"/>
              <a:t>Get into groups of 2-3</a:t>
            </a:r>
          </a:p>
          <a:p>
            <a:r>
              <a:rPr lang="en-US" sz="2400" dirty="0"/>
              <a:t>Allow each person to describe their </a:t>
            </a:r>
            <a:r>
              <a:rPr lang="en-US" sz="2400" b="1" dirty="0"/>
              <a:t>strengths </a:t>
            </a:r>
            <a:r>
              <a:rPr lang="en-US" sz="2400" dirty="0"/>
              <a:t>in greater depth</a:t>
            </a:r>
          </a:p>
          <a:p>
            <a:r>
              <a:rPr lang="en-US" sz="2400" i="1" dirty="0"/>
              <a:t>Ask questions </a:t>
            </a:r>
            <a:r>
              <a:rPr lang="en-US" sz="2400" dirty="0"/>
              <a:t>to learn more about each others’ strengths.  </a:t>
            </a:r>
          </a:p>
          <a:p>
            <a:pPr lvl="1"/>
            <a:r>
              <a:rPr lang="en-US" sz="2400" dirty="0"/>
              <a:t>How have you used your strengths in the past? </a:t>
            </a:r>
          </a:p>
          <a:p>
            <a:pPr lvl="1"/>
            <a:r>
              <a:rPr lang="en-US" sz="2400" dirty="0"/>
              <a:t>How has having this strength changed your life? </a:t>
            </a:r>
          </a:p>
          <a:p>
            <a:r>
              <a:rPr lang="en-US" sz="2400" dirty="0"/>
              <a:t>Take this opportunity to </a:t>
            </a:r>
            <a:r>
              <a:rPr lang="en-US" sz="2400" i="1" dirty="0"/>
              <a:t>become interested </a:t>
            </a:r>
            <a:r>
              <a:rPr lang="en-US" sz="2400" dirty="0"/>
              <a:t>in what the others are saying. </a:t>
            </a:r>
          </a:p>
          <a:p>
            <a:r>
              <a:rPr lang="en-US" sz="2400" dirty="0"/>
              <a:t>Each person takes </a:t>
            </a:r>
            <a:r>
              <a:rPr lang="en-US" sz="2400" b="1" dirty="0"/>
              <a:t>5 minutes</a:t>
            </a:r>
            <a:r>
              <a:rPr lang="en-US" sz="2400" dirty="0"/>
              <a:t>. </a:t>
            </a:r>
          </a:p>
        </p:txBody>
      </p:sp>
    </p:spTree>
    <p:extLst>
      <p:ext uri="{BB962C8B-B14F-4D97-AF65-F5344CB8AC3E}">
        <p14:creationId xmlns:p14="http://schemas.microsoft.com/office/powerpoint/2010/main" val="335652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 </a:t>
            </a:r>
          </a:p>
        </p:txBody>
      </p:sp>
      <p:sp>
        <p:nvSpPr>
          <p:cNvPr id="3" name="Content Placeholder 2"/>
          <p:cNvSpPr>
            <a:spLocks noGrp="1"/>
          </p:cNvSpPr>
          <p:nvPr>
            <p:ph idx="1"/>
          </p:nvPr>
        </p:nvSpPr>
        <p:spPr/>
        <p:txBody>
          <a:bodyPr>
            <a:normAutofit/>
          </a:bodyPr>
          <a:lstStyle/>
          <a:p>
            <a:pPr marL="0" indent="0">
              <a:buNone/>
            </a:pPr>
            <a:r>
              <a:rPr lang="en-US" sz="2400" dirty="0"/>
              <a:t>Objectives:</a:t>
            </a:r>
          </a:p>
          <a:p>
            <a:pPr marL="0" indent="0">
              <a:buNone/>
            </a:pPr>
            <a:r>
              <a:rPr lang="en-US" sz="2800" dirty="0"/>
              <a:t>Discuss strengths and develop the desire to use them. </a:t>
            </a:r>
          </a:p>
          <a:p>
            <a:r>
              <a:rPr lang="en-US" sz="3000" dirty="0"/>
              <a:t>Why are our strengths important? </a:t>
            </a:r>
          </a:p>
          <a:p>
            <a:r>
              <a:rPr lang="en-US" sz="3000" dirty="0"/>
              <a:t>How can knowing our strengths benefit us? </a:t>
            </a:r>
          </a:p>
          <a:p>
            <a:r>
              <a:rPr lang="en-US" sz="3000" dirty="0"/>
              <a:t>How do our strengths affect others? </a:t>
            </a:r>
          </a:p>
        </p:txBody>
      </p:sp>
    </p:spTree>
    <p:extLst>
      <p:ext uri="{BB962C8B-B14F-4D97-AF65-F5344CB8AC3E}">
        <p14:creationId xmlns:p14="http://schemas.microsoft.com/office/powerpoint/2010/main" val="111387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 &amp; Discuss</a:t>
            </a:r>
          </a:p>
        </p:txBody>
      </p:sp>
      <p:sp>
        <p:nvSpPr>
          <p:cNvPr id="3" name="Content Placeholder 2"/>
          <p:cNvSpPr>
            <a:spLocks noGrp="1"/>
          </p:cNvSpPr>
          <p:nvPr>
            <p:ph idx="1"/>
          </p:nvPr>
        </p:nvSpPr>
        <p:spPr/>
        <p:txBody>
          <a:bodyPr>
            <a:normAutofit/>
          </a:bodyPr>
          <a:lstStyle/>
          <a:p>
            <a:endParaRPr lang="en-US" sz="2400" dirty="0"/>
          </a:p>
          <a:p>
            <a:r>
              <a:rPr lang="en-US" sz="3200" dirty="0"/>
              <a:t>What are some of the coolest things that you learned about your classmates? </a:t>
            </a:r>
          </a:p>
          <a:p>
            <a:r>
              <a:rPr lang="en-US" sz="3200" dirty="0"/>
              <a:t>How could your classmates’ strengths change the world?  </a:t>
            </a:r>
          </a:p>
        </p:txBody>
      </p:sp>
    </p:spTree>
    <p:extLst>
      <p:ext uri="{BB962C8B-B14F-4D97-AF65-F5344CB8AC3E}">
        <p14:creationId xmlns:p14="http://schemas.microsoft.com/office/powerpoint/2010/main" val="48634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a:t>
            </a:r>
          </a:p>
        </p:txBody>
      </p:sp>
      <p:sp>
        <p:nvSpPr>
          <p:cNvPr id="3" name="Content Placeholder 2"/>
          <p:cNvSpPr>
            <a:spLocks noGrp="1"/>
          </p:cNvSpPr>
          <p:nvPr>
            <p:ph idx="1"/>
          </p:nvPr>
        </p:nvSpPr>
        <p:spPr/>
        <p:txBody>
          <a:bodyPr>
            <a:normAutofit/>
          </a:bodyPr>
          <a:lstStyle/>
          <a:p>
            <a:r>
              <a:rPr lang="en-US" sz="2400" dirty="0"/>
              <a:t>Without taking a strengths assessment, all you’ll have is your general observations and intuitions about your strengths.  This can be good enough, but taking an assessment (e.g., the Gallup StrengthsFinder) can provide you with the additional depth and meaning you might otherwise miss.  </a:t>
            </a:r>
          </a:p>
          <a:p>
            <a:r>
              <a:rPr lang="en-US" sz="2400" dirty="0"/>
              <a:t>We strongly recommend taking a strengths assessment!  In doing so, you will be provided with a </a:t>
            </a:r>
            <a:r>
              <a:rPr lang="en-US" sz="2400" b="1" dirty="0"/>
              <a:t>terminology base </a:t>
            </a:r>
            <a:r>
              <a:rPr lang="en-US" sz="2400" dirty="0"/>
              <a:t>that will help you describe the strengths you see.  This has proven useful for past students, and for the application of strengths.  </a:t>
            </a:r>
          </a:p>
        </p:txBody>
      </p:sp>
    </p:spTree>
    <p:extLst>
      <p:ext uri="{BB962C8B-B14F-4D97-AF65-F5344CB8AC3E}">
        <p14:creationId xmlns:p14="http://schemas.microsoft.com/office/powerpoint/2010/main" val="213475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Content Placeholder 2"/>
          <p:cNvPicPr>
            <a:picLocks noGrp="1" noChangeAspect="1"/>
          </p:cNvPicPr>
          <p:nvPr>
            <p:ph sz="half" idx="2"/>
          </p:nvPr>
        </p:nvPicPr>
        <p:blipFill rotWithShape="1">
          <a:blip r:embed="rId3"/>
          <a:srcRect l="14846" r="11915"/>
          <a:stretch/>
        </p:blipFill>
        <p:spPr>
          <a:xfrm>
            <a:off x="20" y="10"/>
            <a:ext cx="7552924" cy="6857990"/>
          </a:xfrm>
          <a:prstGeom prst="rect">
            <a:avLst/>
          </a:prstGeom>
        </p:spPr>
      </p:pic>
      <p:sp>
        <p:nvSpPr>
          <p:cNvPr id="2" name="Title 1"/>
          <p:cNvSpPr>
            <a:spLocks noGrp="1"/>
          </p:cNvSpPr>
          <p:nvPr>
            <p:ph type="title"/>
          </p:nvPr>
        </p:nvSpPr>
        <p:spPr>
          <a:xfrm>
            <a:off x="7878675" y="640080"/>
            <a:ext cx="3075836" cy="766689"/>
          </a:xfrm>
        </p:spPr>
        <p:txBody>
          <a:bodyPr vert="horz" lIns="91440" tIns="45720" rIns="91440" bIns="45720" rtlCol="0" anchor="b">
            <a:normAutofit/>
          </a:bodyPr>
          <a:lstStyle/>
          <a:p>
            <a:r>
              <a:rPr lang="en-US" sz="3200" dirty="0"/>
              <a:t>Bottom Line</a:t>
            </a:r>
          </a:p>
        </p:txBody>
      </p:sp>
      <p:sp>
        <p:nvSpPr>
          <p:cNvPr id="4" name="Content Placeholder 3"/>
          <p:cNvSpPr>
            <a:spLocks noGrp="1"/>
          </p:cNvSpPr>
          <p:nvPr>
            <p:ph sz="half" idx="1"/>
          </p:nvPr>
        </p:nvSpPr>
        <p:spPr>
          <a:xfrm>
            <a:off x="7878675" y="1659988"/>
            <a:ext cx="3075836" cy="4520149"/>
          </a:xfrm>
        </p:spPr>
        <p:txBody>
          <a:bodyPr vert="horz" lIns="91440" tIns="45720" rIns="91440" bIns="45720" rtlCol="0">
            <a:normAutofit/>
          </a:bodyPr>
          <a:lstStyle/>
          <a:p>
            <a:r>
              <a:rPr lang="en-US" sz="2000" dirty="0"/>
              <a:t>Each person, including you, has </a:t>
            </a:r>
            <a:r>
              <a:rPr lang="en-US" sz="2000" i="1" dirty="0"/>
              <a:t>incredible</a:t>
            </a:r>
            <a:r>
              <a:rPr lang="en-US" sz="2000" dirty="0"/>
              <a:t> strengths </a:t>
            </a:r>
          </a:p>
          <a:p>
            <a:r>
              <a:rPr lang="en-US" sz="2000" dirty="0"/>
              <a:t>When they are used effectively, the world can be literally changed</a:t>
            </a:r>
          </a:p>
          <a:p>
            <a:r>
              <a:rPr lang="en-US" sz="2000" dirty="0"/>
              <a:t>Seek to understand what your strengths, and get interested in others’ as well</a:t>
            </a:r>
          </a:p>
        </p:txBody>
      </p:sp>
    </p:spTree>
    <p:extLst>
      <p:ext uri="{BB962C8B-B14F-4D97-AF65-F5344CB8AC3E}">
        <p14:creationId xmlns:p14="http://schemas.microsoft.com/office/powerpoint/2010/main" val="312738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51693"/>
            <a:ext cx="9692640" cy="1325562"/>
          </a:xfrm>
        </p:spPr>
        <p:txBody>
          <a:bodyPr/>
          <a:lstStyle/>
          <a:p>
            <a:r>
              <a:rPr lang="en-US" dirty="0"/>
              <a:t>HW</a:t>
            </a:r>
          </a:p>
        </p:txBody>
      </p:sp>
      <p:sp>
        <p:nvSpPr>
          <p:cNvPr id="3" name="Content Placeholder 2"/>
          <p:cNvSpPr>
            <a:spLocks noGrp="1"/>
          </p:cNvSpPr>
          <p:nvPr>
            <p:ph idx="1"/>
          </p:nvPr>
        </p:nvSpPr>
        <p:spPr/>
        <p:txBody>
          <a:bodyPr>
            <a:normAutofit/>
          </a:bodyPr>
          <a:lstStyle/>
          <a:p>
            <a:r>
              <a:rPr lang="en-US" sz="2400" dirty="0"/>
              <a:t>Take one of the assessments offered through BYU’s Career Center: </a:t>
            </a:r>
            <a:r>
              <a:rPr lang="en-US" sz="2400" dirty="0">
                <a:hlinkClick r:id="rId3"/>
              </a:rPr>
              <a:t>https://casc.byu.edu/career-assessments</a:t>
            </a:r>
            <a:endParaRPr lang="en-US" sz="2400" dirty="0"/>
          </a:p>
          <a:p>
            <a:r>
              <a:rPr lang="en-US" sz="2400" dirty="0"/>
              <a:t>Consider taking a strengths-related test </a:t>
            </a:r>
          </a:p>
          <a:p>
            <a:pPr lvl="1"/>
            <a:r>
              <a:rPr lang="en-US" sz="2000" dirty="0"/>
              <a:t>Gallup StrengthsFinder 2.0 (~$15)</a:t>
            </a:r>
          </a:p>
          <a:p>
            <a:pPr lvl="1"/>
            <a:r>
              <a:rPr lang="en-US" sz="2000" dirty="0"/>
              <a:t>Signature Strengths test (Martin Seligman)</a:t>
            </a:r>
          </a:p>
          <a:p>
            <a:r>
              <a:rPr lang="en-US" sz="2200" dirty="0"/>
              <a:t>Think: </a:t>
            </a:r>
          </a:p>
          <a:p>
            <a:pPr lvl="1"/>
            <a:r>
              <a:rPr lang="en-US" sz="2000" dirty="0"/>
              <a:t>What are my strengths? </a:t>
            </a:r>
          </a:p>
          <a:p>
            <a:pPr lvl="1"/>
            <a:r>
              <a:rPr lang="en-US" sz="2000" dirty="0"/>
              <a:t>What are the strengths I see around me?  </a:t>
            </a:r>
          </a:p>
          <a:p>
            <a:pPr lvl="1"/>
            <a:r>
              <a:rPr lang="en-US" sz="2000" dirty="0"/>
              <a:t>How can these strengths lead to getting things done? </a:t>
            </a:r>
          </a:p>
          <a:p>
            <a:pPr lvl="2"/>
            <a:endParaRPr lang="en-US" sz="1800" dirty="0"/>
          </a:p>
        </p:txBody>
      </p:sp>
    </p:spTree>
    <p:extLst>
      <p:ext uri="{BB962C8B-B14F-4D97-AF65-F5344CB8AC3E}">
        <p14:creationId xmlns:p14="http://schemas.microsoft.com/office/powerpoint/2010/main" val="8042637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p>
        </p:txBody>
      </p:sp>
      <p:sp>
        <p:nvSpPr>
          <p:cNvPr id="3" name="Content Placeholder 2"/>
          <p:cNvSpPr>
            <a:spLocks noGrp="1"/>
          </p:cNvSpPr>
          <p:nvPr>
            <p:ph idx="1"/>
          </p:nvPr>
        </p:nvSpPr>
        <p:spPr/>
        <p:txBody>
          <a:bodyPr>
            <a:normAutofit/>
          </a:bodyPr>
          <a:lstStyle/>
          <a:p>
            <a:pPr marL="0" indent="0">
              <a:buNone/>
            </a:pPr>
            <a:r>
              <a:rPr lang="en-US" sz="2400" dirty="0"/>
              <a:t>Objectives:</a:t>
            </a:r>
          </a:p>
          <a:p>
            <a:pPr marL="0" indent="0">
              <a:buNone/>
            </a:pPr>
            <a:r>
              <a:rPr lang="en-US" sz="2400" dirty="0"/>
              <a:t>Discuss strengths and develop the desire to use them. </a:t>
            </a:r>
          </a:p>
          <a:p>
            <a:pPr lvl="1"/>
            <a:r>
              <a:rPr lang="en-US" sz="2200" dirty="0"/>
              <a:t>Why are our strengths important? </a:t>
            </a:r>
          </a:p>
          <a:p>
            <a:pPr lvl="1"/>
            <a:r>
              <a:rPr lang="en-US" sz="2200" dirty="0"/>
              <a:t>How can knowing our strengths benefit us? </a:t>
            </a:r>
          </a:p>
          <a:p>
            <a:pPr lvl="1"/>
            <a:r>
              <a:rPr lang="en-US" sz="2200" dirty="0"/>
              <a:t>How do our strengths affect others? </a:t>
            </a:r>
          </a:p>
        </p:txBody>
      </p:sp>
    </p:spTree>
    <p:extLst>
      <p:ext uri="{BB962C8B-B14F-4D97-AF65-F5344CB8AC3E}">
        <p14:creationId xmlns:p14="http://schemas.microsoft.com/office/powerpoint/2010/main" val="665697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a:xfrm>
            <a:off x="1261871" y="1828800"/>
            <a:ext cx="9943403" cy="4351337"/>
          </a:xfrm>
        </p:spPr>
        <p:txBody>
          <a:bodyPr>
            <a:normAutofit/>
          </a:bodyPr>
          <a:lstStyle/>
          <a:p>
            <a:r>
              <a:rPr lang="en-US" sz="2400" dirty="0"/>
              <a:t>Gallup StrengthsFinder 2.0 test</a:t>
            </a:r>
          </a:p>
          <a:p>
            <a:pPr lvl="1"/>
            <a:r>
              <a:rPr lang="en-US" sz="2200" dirty="0">
                <a:hlinkClick r:id="rId3"/>
              </a:rPr>
              <a:t>https://strengths.gallup.com/signin/default.aspx</a:t>
            </a:r>
            <a:endParaRPr lang="en-US" sz="2200" dirty="0"/>
          </a:p>
          <a:p>
            <a:r>
              <a:rPr lang="en-US" sz="2400" dirty="0"/>
              <a:t>VIA Signature Strengths test (Martin Seligman) </a:t>
            </a:r>
          </a:p>
          <a:p>
            <a:pPr lvl="1"/>
            <a:r>
              <a:rPr lang="en-US" sz="2200" dirty="0">
                <a:hlinkClick r:id="rId4"/>
              </a:rPr>
              <a:t>http://www.viacharacter.org/www/Character-Strengths-Survey</a:t>
            </a:r>
            <a:endParaRPr lang="en-US" sz="2200" dirty="0"/>
          </a:p>
          <a:p>
            <a:r>
              <a:rPr lang="en-US" sz="2400" dirty="0"/>
              <a:t>BYU Career Assessments (for BYU students)</a:t>
            </a:r>
          </a:p>
          <a:p>
            <a:pPr lvl="1"/>
            <a:r>
              <a:rPr lang="en-US" sz="2200" dirty="0">
                <a:hlinkClick r:id="rId5"/>
              </a:rPr>
              <a:t>https://casc.byu.edu/career-assessments</a:t>
            </a:r>
            <a:r>
              <a:rPr lang="en-US" sz="2200" dirty="0"/>
              <a:t>  </a:t>
            </a:r>
          </a:p>
          <a:p>
            <a:endParaRPr lang="en-US" sz="2400" dirty="0"/>
          </a:p>
        </p:txBody>
      </p:sp>
    </p:spTree>
    <p:extLst>
      <p:ext uri="{BB962C8B-B14F-4D97-AF65-F5344CB8AC3E}">
        <p14:creationId xmlns:p14="http://schemas.microsoft.com/office/powerpoint/2010/main" val="182314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262063" y="2455898"/>
            <a:ext cx="8594725" cy="3097141"/>
          </a:xfrm>
          <a:prstGeom prst="rect">
            <a:avLst/>
          </a:prstGeom>
        </p:spPr>
      </p:pic>
    </p:spTree>
    <p:extLst>
      <p:ext uri="{BB962C8B-B14F-4D97-AF65-F5344CB8AC3E}">
        <p14:creationId xmlns:p14="http://schemas.microsoft.com/office/powerpoint/2010/main" val="3528078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Strengths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60815030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ageofempires.com/wp-content/uploads/2015/07/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3842178" y="5929745"/>
            <a:ext cx="4507643" cy="8174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Name this game? </a:t>
            </a:r>
          </a:p>
        </p:txBody>
      </p:sp>
    </p:spTree>
    <p:extLst>
      <p:ext uri="{BB962C8B-B14F-4D97-AF65-F5344CB8AC3E}">
        <p14:creationId xmlns:p14="http://schemas.microsoft.com/office/powerpoint/2010/main" val="1238544671"/>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6117" y="1342103"/>
            <a:ext cx="8604799" cy="4351337"/>
          </a:xfrm>
        </p:spPr>
        <p:txBody>
          <a:bodyPr>
            <a:normAutofit/>
          </a:bodyPr>
          <a:lstStyle/>
          <a:p>
            <a:r>
              <a:rPr lang="en-US" sz="3600" dirty="0"/>
              <a:t>Who in this room HASN’T played Age of Empires (preferably II)? </a:t>
            </a:r>
          </a:p>
          <a:p>
            <a:r>
              <a:rPr lang="en-US" sz="3600" dirty="0"/>
              <a:t>Bottom line: You probably should. Today, if you can.*  </a:t>
            </a:r>
          </a:p>
          <a:p>
            <a:r>
              <a:rPr lang="en-US" sz="3600" dirty="0"/>
              <a:t>Let’s go over a few terms from A of E</a:t>
            </a:r>
          </a:p>
        </p:txBody>
      </p:sp>
      <p:sp>
        <p:nvSpPr>
          <p:cNvPr id="2" name="TextBox 1"/>
          <p:cNvSpPr txBox="1"/>
          <p:nvPr/>
        </p:nvSpPr>
        <p:spPr>
          <a:xfrm>
            <a:off x="1306117" y="5520267"/>
            <a:ext cx="9632816" cy="523220"/>
          </a:xfrm>
          <a:prstGeom prst="rect">
            <a:avLst/>
          </a:prstGeom>
          <a:noFill/>
        </p:spPr>
        <p:txBody>
          <a:bodyPr wrap="square" rtlCol="0">
            <a:spAutoFit/>
          </a:bodyPr>
          <a:lstStyle/>
          <a:p>
            <a:r>
              <a:rPr lang="en-US" sz="1400" dirty="0"/>
              <a:t>* WARNING: Age of Empires, like other addictive games, may cause harmful effects to your grades and relationships. Please play responsibly. </a:t>
            </a:r>
          </a:p>
        </p:txBody>
      </p:sp>
    </p:spTree>
    <p:extLst>
      <p:ext uri="{BB962C8B-B14F-4D97-AF65-F5344CB8AC3E}">
        <p14:creationId xmlns:p14="http://schemas.microsoft.com/office/powerpoint/2010/main" val="273058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“Countering”</a:t>
            </a:r>
          </a:p>
        </p:txBody>
      </p:sp>
      <p:sp>
        <p:nvSpPr>
          <p:cNvPr id="3" name="Content Placeholder 2"/>
          <p:cNvSpPr>
            <a:spLocks noGrp="1"/>
          </p:cNvSpPr>
          <p:nvPr>
            <p:ph sz="half" idx="1"/>
          </p:nvPr>
        </p:nvSpPr>
        <p:spPr/>
        <p:txBody>
          <a:bodyPr>
            <a:normAutofit/>
          </a:bodyPr>
          <a:lstStyle/>
          <a:p>
            <a:pPr marL="0" indent="0">
              <a:buNone/>
            </a:pPr>
            <a:r>
              <a:rPr lang="en-US" sz="3200" dirty="0"/>
              <a:t>Is anyone familiar with this term, as it relates to Age of Empires?</a:t>
            </a:r>
          </a:p>
          <a:p>
            <a:endParaRPr lang="en-US" sz="2400" dirty="0"/>
          </a:p>
        </p:txBody>
      </p:sp>
      <p:sp>
        <p:nvSpPr>
          <p:cNvPr id="4" name="Content Placeholder 3"/>
          <p:cNvSpPr>
            <a:spLocks noGrp="1"/>
          </p:cNvSpPr>
          <p:nvPr>
            <p:ph sz="half" idx="2"/>
          </p:nvPr>
        </p:nvSpPr>
        <p:spPr/>
        <p:txBody>
          <a:bodyPr/>
          <a:lstStyle/>
          <a:p>
            <a:pPr marL="0" indent="0">
              <a:buNone/>
            </a:pPr>
            <a:endParaRPr lang="en-US" sz="2800" dirty="0"/>
          </a:p>
          <a:p>
            <a:pPr marL="0" indent="0">
              <a:buNone/>
            </a:pPr>
            <a:r>
              <a:rPr lang="en-US" sz="3200" i="1" dirty="0">
                <a:solidFill>
                  <a:schemeClr val="accent2">
                    <a:lumMod val="50000"/>
                  </a:schemeClr>
                </a:solidFill>
              </a:rPr>
              <a:t>Countering: each unit in the game is effective against another specific unit; use a given unit to counter another. </a:t>
            </a:r>
          </a:p>
          <a:p>
            <a:endParaRPr lang="en-US" dirty="0"/>
          </a:p>
        </p:txBody>
      </p:sp>
    </p:spTree>
    <p:extLst>
      <p:ext uri="{BB962C8B-B14F-4D97-AF65-F5344CB8AC3E}">
        <p14:creationId xmlns:p14="http://schemas.microsoft.com/office/powerpoint/2010/main" val="4553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23254" r="26756"/>
          <a:stretch/>
        </p:blipFill>
        <p:spPr>
          <a:xfrm>
            <a:off x="20" y="10"/>
            <a:ext cx="6094799" cy="6857990"/>
          </a:xfrm>
          <a:prstGeom prst="rect">
            <a:avLst/>
          </a:prstGeom>
        </p:spPr>
      </p:pic>
      <p:sp>
        <p:nvSpPr>
          <p:cNvPr id="2" name="Title 1"/>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Countering</a:t>
            </a:r>
          </a:p>
        </p:txBody>
      </p:sp>
      <p:sp>
        <p:nvSpPr>
          <p:cNvPr id="3" name="Content Placeholder 2"/>
          <p:cNvSpPr>
            <a:spLocks noGrp="1"/>
          </p:cNvSpPr>
          <p:nvPr>
            <p:ph sz="half" idx="1"/>
          </p:nvPr>
        </p:nvSpPr>
        <p:spPr>
          <a:xfrm>
            <a:off x="6420463" y="1828800"/>
            <a:ext cx="4572002" cy="4351337"/>
          </a:xfrm>
        </p:spPr>
        <p:txBody>
          <a:bodyPr vert="horz" lIns="91440" tIns="45720" rIns="91440" bIns="45720" rtlCol="0">
            <a:normAutofit/>
          </a:bodyPr>
          <a:lstStyle/>
          <a:p>
            <a:r>
              <a:rPr lang="en-US" sz="3200" dirty="0"/>
              <a:t>Archers (at range) &gt; Infantry</a:t>
            </a:r>
          </a:p>
          <a:p>
            <a:r>
              <a:rPr lang="en-US" sz="3200" dirty="0" err="1"/>
              <a:t>Pikemen</a:t>
            </a:r>
            <a:r>
              <a:rPr lang="en-US" sz="3200" dirty="0"/>
              <a:t> &gt; Cavalry</a:t>
            </a:r>
          </a:p>
          <a:p>
            <a:r>
              <a:rPr lang="en-US" sz="3200" dirty="0"/>
              <a:t>Fire ship &gt; Galleon</a:t>
            </a:r>
          </a:p>
          <a:p>
            <a:r>
              <a:rPr lang="en-US" sz="3200" dirty="0"/>
              <a:t>Cavalry &gt; Archers</a:t>
            </a:r>
          </a:p>
          <a:p>
            <a:r>
              <a:rPr lang="en-US" sz="3200" dirty="0"/>
              <a:t>Etc. </a:t>
            </a:r>
          </a:p>
        </p:txBody>
      </p:sp>
    </p:spTree>
    <p:extLst>
      <p:ext uri="{BB962C8B-B14F-4D97-AF65-F5344CB8AC3E}">
        <p14:creationId xmlns:p14="http://schemas.microsoft.com/office/powerpoint/2010/main" val="1923044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“Spamming”</a:t>
            </a:r>
          </a:p>
        </p:txBody>
      </p:sp>
      <p:sp>
        <p:nvSpPr>
          <p:cNvPr id="3" name="Content Placeholder 2"/>
          <p:cNvSpPr>
            <a:spLocks noGrp="1"/>
          </p:cNvSpPr>
          <p:nvPr>
            <p:ph sz="half" idx="1"/>
          </p:nvPr>
        </p:nvSpPr>
        <p:spPr>
          <a:xfrm>
            <a:off x="1261872" y="1828800"/>
            <a:ext cx="3885861" cy="4351337"/>
          </a:xfrm>
        </p:spPr>
        <p:txBody>
          <a:bodyPr>
            <a:normAutofit/>
          </a:bodyPr>
          <a:lstStyle/>
          <a:p>
            <a:pPr marL="0" indent="0">
              <a:lnSpc>
                <a:spcPct val="160000"/>
              </a:lnSpc>
              <a:buNone/>
            </a:pPr>
            <a:r>
              <a:rPr lang="en-US" sz="3200" dirty="0"/>
              <a:t>How does this nerdy term relate to Age of Empires? </a:t>
            </a:r>
          </a:p>
        </p:txBody>
      </p:sp>
      <p:sp>
        <p:nvSpPr>
          <p:cNvPr id="4" name="Content Placeholder 3"/>
          <p:cNvSpPr>
            <a:spLocks noGrp="1"/>
          </p:cNvSpPr>
          <p:nvPr>
            <p:ph sz="half" idx="2"/>
          </p:nvPr>
        </p:nvSpPr>
        <p:spPr>
          <a:xfrm>
            <a:off x="5638800" y="1691322"/>
            <a:ext cx="5315712" cy="4692016"/>
          </a:xfrm>
        </p:spPr>
        <p:txBody>
          <a:bodyPr>
            <a:normAutofit/>
          </a:bodyPr>
          <a:lstStyle/>
          <a:p>
            <a:pPr marL="0" indent="0">
              <a:buNone/>
            </a:pPr>
            <a:r>
              <a:rPr lang="en-US" sz="2400" i="1" dirty="0">
                <a:solidFill>
                  <a:schemeClr val="accent5">
                    <a:lumMod val="50000"/>
                  </a:schemeClr>
                </a:solidFill>
              </a:rPr>
              <a:t>Spamming: Making a bunch of one unit and hurling them at the enemy</a:t>
            </a:r>
          </a:p>
          <a:p>
            <a:r>
              <a:rPr lang="en-US" sz="2400" i="1" dirty="0">
                <a:solidFill>
                  <a:schemeClr val="accent5">
                    <a:lumMod val="50000"/>
                  </a:schemeClr>
                </a:solidFill>
              </a:rPr>
              <a:t>One way to do it:</a:t>
            </a:r>
          </a:p>
          <a:p>
            <a:pPr marL="457200" indent="-457200">
              <a:buFont typeface="+mj-lt"/>
              <a:buAutoNum type="arabicPeriod"/>
            </a:pPr>
            <a:r>
              <a:rPr lang="en-US" sz="2400" i="1" dirty="0">
                <a:solidFill>
                  <a:schemeClr val="accent5">
                    <a:lumMod val="50000"/>
                  </a:schemeClr>
                </a:solidFill>
              </a:rPr>
              <a:t>Encircle the enemy’s base with barracks</a:t>
            </a:r>
          </a:p>
          <a:p>
            <a:pPr marL="457200" indent="-457200">
              <a:buFont typeface="+mj-lt"/>
              <a:buAutoNum type="arabicPeriod"/>
            </a:pPr>
            <a:r>
              <a:rPr lang="en-US" sz="2400" i="1" dirty="0">
                <a:solidFill>
                  <a:schemeClr val="accent5">
                    <a:lumMod val="50000"/>
                  </a:schemeClr>
                </a:solidFill>
              </a:rPr>
              <a:t>Set the gather point for in their base</a:t>
            </a:r>
          </a:p>
          <a:p>
            <a:pPr marL="457200" indent="-457200">
              <a:buFont typeface="+mj-lt"/>
              <a:buAutoNum type="arabicPeriod"/>
            </a:pPr>
            <a:r>
              <a:rPr lang="en-US" sz="2400" i="1" dirty="0">
                <a:solidFill>
                  <a:schemeClr val="accent5">
                    <a:lumMod val="50000"/>
                  </a:schemeClr>
                </a:solidFill>
              </a:rPr>
              <a:t>Make lots of cheap units</a:t>
            </a:r>
          </a:p>
          <a:p>
            <a:pPr marL="457200" indent="-457200">
              <a:buFont typeface="+mj-lt"/>
              <a:buAutoNum type="arabicPeriod"/>
            </a:pPr>
            <a:r>
              <a:rPr lang="en-US" sz="2400" i="1" dirty="0">
                <a:solidFill>
                  <a:schemeClr val="accent5">
                    <a:lumMod val="50000"/>
                  </a:schemeClr>
                </a:solidFill>
              </a:rPr>
              <a:t>Spam, spam, spam…</a:t>
            </a:r>
          </a:p>
          <a:p>
            <a:endParaRPr lang="en-US" dirty="0"/>
          </a:p>
        </p:txBody>
      </p:sp>
    </p:spTree>
    <p:extLst>
      <p:ext uri="{BB962C8B-B14F-4D97-AF65-F5344CB8AC3E}">
        <p14:creationId xmlns:p14="http://schemas.microsoft.com/office/powerpoint/2010/main" val="367433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2218</TotalTime>
  <Words>1529</Words>
  <Application>Microsoft Office PowerPoint</Application>
  <PresentationFormat>Widescreen</PresentationFormat>
  <Paragraphs>209</Paragraphs>
  <Slides>36</Slides>
  <Notes>22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Century Schoolbook</vt:lpstr>
      <vt:lpstr>Wingdings 2</vt:lpstr>
      <vt:lpstr>View</vt:lpstr>
      <vt:lpstr>Use Your Strengths</vt:lpstr>
      <vt:lpstr>Review</vt:lpstr>
      <vt:lpstr>Today </vt:lpstr>
      <vt:lpstr>Strengths</vt:lpstr>
      <vt:lpstr>PowerPoint Presentation</vt:lpstr>
      <vt:lpstr>PowerPoint Presentation</vt:lpstr>
      <vt:lpstr>“Countering”</vt:lpstr>
      <vt:lpstr>Countering</vt:lpstr>
      <vt:lpstr>“Spamming”</vt:lpstr>
      <vt:lpstr>PowerPoint Presentation</vt:lpstr>
      <vt:lpstr>Reflect</vt:lpstr>
      <vt:lpstr>Take-aways</vt:lpstr>
      <vt:lpstr>A of E + Strengths</vt:lpstr>
      <vt:lpstr>Case Studies </vt:lpstr>
      <vt:lpstr>Case Study: Genghis Khan</vt:lpstr>
      <vt:lpstr>Case Study: Genghis Khan</vt:lpstr>
      <vt:lpstr>Case Study: the Ironclad</vt:lpstr>
      <vt:lpstr>Case Study:  the Ironclad</vt:lpstr>
      <vt:lpstr>Case Study:  the Ironclad</vt:lpstr>
      <vt:lpstr>Reflect &amp; Discuss</vt:lpstr>
      <vt:lpstr>Strengths</vt:lpstr>
      <vt:lpstr>Strengths</vt:lpstr>
      <vt:lpstr>Strengths </vt:lpstr>
      <vt:lpstr>Note</vt:lpstr>
      <vt:lpstr>Activity (1/2)</vt:lpstr>
      <vt:lpstr>Activity (2/2)</vt:lpstr>
      <vt:lpstr>Reflect</vt:lpstr>
      <vt:lpstr>Group Activity</vt:lpstr>
      <vt:lpstr>Group Activity</vt:lpstr>
      <vt:lpstr>Reflect &amp; Discuss</vt:lpstr>
      <vt:lpstr>A note</vt:lpstr>
      <vt:lpstr>Bottom Line</vt:lpstr>
      <vt:lpstr>HW</vt:lpstr>
      <vt:lpstr>Review </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Your Strengths</dc:title>
  <dc:creator>Jacob Brown</dc:creator>
  <cp:lastModifiedBy>Stacie Mason</cp:lastModifiedBy>
  <cp:revision>144</cp:revision>
  <dcterms:created xsi:type="dcterms:W3CDTF">2016-06-04T18:34:46Z</dcterms:created>
  <dcterms:modified xsi:type="dcterms:W3CDTF">2016-08-25T17:57:36Z</dcterms:modified>
</cp:coreProperties>
</file>